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7" r:id="rId2"/>
    <p:sldId id="256" r:id="rId3"/>
    <p:sldId id="282" r:id="rId4"/>
    <p:sldId id="258" r:id="rId5"/>
    <p:sldId id="292" r:id="rId6"/>
    <p:sldId id="289" r:id="rId7"/>
    <p:sldId id="261" r:id="rId8"/>
    <p:sldId id="284" r:id="rId9"/>
    <p:sldId id="264" r:id="rId10"/>
    <p:sldId id="257" r:id="rId11"/>
    <p:sldId id="268" r:id="rId12"/>
    <p:sldId id="285" r:id="rId13"/>
    <p:sldId id="267" r:id="rId14"/>
    <p:sldId id="286" r:id="rId15"/>
    <p:sldId id="265" r:id="rId16"/>
    <p:sldId id="266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723"/>
    <a:srgbClr val="FC1F92"/>
    <a:srgbClr val="FC53D6"/>
    <a:srgbClr val="FFB210"/>
    <a:srgbClr val="266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9699" autoAdjust="0"/>
  </p:normalViewPr>
  <p:slideViewPr>
    <p:cSldViewPr snapToGrid="0" snapToObjects="1">
      <p:cViewPr>
        <p:scale>
          <a:sx n="85" d="100"/>
          <a:sy n="85" d="100"/>
        </p:scale>
        <p:origin x="-348" y="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D6E00-D6DB-7C45-854B-0C6F6091A50D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B183ED-4F90-394B-A4A7-B314C535AEED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The Angels</a:t>
          </a:r>
          <a:endParaRPr lang="en-US" dirty="0"/>
        </a:p>
      </dgm:t>
    </dgm:pt>
    <dgm:pt modelId="{9CF80B0C-1E22-9D4D-BFFB-0361814DCAA8}" type="parTrans" cxnId="{81B27E87-B019-6348-99CC-36A203B84FFF}">
      <dgm:prSet/>
      <dgm:spPr/>
      <dgm:t>
        <a:bodyPr/>
        <a:lstStyle/>
        <a:p>
          <a:endParaRPr lang="en-US"/>
        </a:p>
      </dgm:t>
    </dgm:pt>
    <dgm:pt modelId="{93DFE5F3-7F3D-5345-BB8E-F6AC1E1276DE}" type="sibTrans" cxnId="{81B27E87-B019-6348-99CC-36A203B84FFF}">
      <dgm:prSet/>
      <dgm:spPr/>
      <dgm:t>
        <a:bodyPr/>
        <a:lstStyle/>
        <a:p>
          <a:endParaRPr lang="en-US"/>
        </a:p>
      </dgm:t>
    </dgm:pt>
    <dgm:pt modelId="{99FACBC1-1793-6749-ABE7-B486A7C32690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The Planets</a:t>
          </a:r>
          <a:endParaRPr lang="en-US" dirty="0"/>
        </a:p>
      </dgm:t>
    </dgm:pt>
    <dgm:pt modelId="{11227C23-DCEF-3D4D-B31B-93108A2BE836}" type="parTrans" cxnId="{3079D931-C317-DE43-91EC-E89DCB8010B4}">
      <dgm:prSet/>
      <dgm:spPr/>
      <dgm:t>
        <a:bodyPr/>
        <a:lstStyle/>
        <a:p>
          <a:endParaRPr lang="en-US"/>
        </a:p>
      </dgm:t>
    </dgm:pt>
    <dgm:pt modelId="{B1A3B9E6-9638-8444-BC0E-99D50F856377}" type="sibTrans" cxnId="{3079D931-C317-DE43-91EC-E89DCB8010B4}">
      <dgm:prSet/>
      <dgm:spPr/>
      <dgm:t>
        <a:bodyPr/>
        <a:lstStyle/>
        <a:p>
          <a:endParaRPr lang="en-US"/>
        </a:p>
      </dgm:t>
    </dgm:pt>
    <dgm:pt modelId="{CBCF5AA7-96F9-3A4F-BAF3-92676DB20524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The King</a:t>
          </a:r>
          <a:endParaRPr lang="en-US" dirty="0"/>
        </a:p>
      </dgm:t>
    </dgm:pt>
    <dgm:pt modelId="{94DAD169-4558-C74F-A713-C144A0E34E9A}" type="parTrans" cxnId="{DC377CC5-6DEB-C04A-9BB6-7B3EB56AFB8B}">
      <dgm:prSet/>
      <dgm:spPr/>
      <dgm:t>
        <a:bodyPr/>
        <a:lstStyle/>
        <a:p>
          <a:endParaRPr lang="en-US"/>
        </a:p>
      </dgm:t>
    </dgm:pt>
    <dgm:pt modelId="{22E7433C-913A-E940-9B21-922D1F4C97D3}" type="sibTrans" cxnId="{DC377CC5-6DEB-C04A-9BB6-7B3EB56AFB8B}">
      <dgm:prSet/>
      <dgm:spPr/>
      <dgm:t>
        <a:bodyPr/>
        <a:lstStyle/>
        <a:p>
          <a:endParaRPr lang="en-US"/>
        </a:p>
      </dgm:t>
    </dgm:pt>
    <dgm:pt modelId="{FF5055DE-FF9D-A045-8E96-1550D7421EED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Men</a:t>
          </a:r>
          <a:endParaRPr lang="en-US" dirty="0"/>
        </a:p>
      </dgm:t>
    </dgm:pt>
    <dgm:pt modelId="{A3E84212-4137-8748-BC92-AF79724881BF}" type="parTrans" cxnId="{B03FFCFC-7F64-D046-BE27-5322216A741D}">
      <dgm:prSet/>
      <dgm:spPr/>
      <dgm:t>
        <a:bodyPr/>
        <a:lstStyle/>
        <a:p>
          <a:endParaRPr lang="en-US"/>
        </a:p>
      </dgm:t>
    </dgm:pt>
    <dgm:pt modelId="{5801B4F8-F334-434A-8A41-82AB732235CB}" type="sibTrans" cxnId="{B03FFCFC-7F64-D046-BE27-5322216A741D}">
      <dgm:prSet/>
      <dgm:spPr/>
      <dgm:t>
        <a:bodyPr/>
        <a:lstStyle/>
        <a:p>
          <a:endParaRPr lang="en-US"/>
        </a:p>
      </dgm:t>
    </dgm:pt>
    <dgm:pt modelId="{1D52EC0A-CB2B-1B47-ACE7-7635C7CF286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Women</a:t>
          </a:r>
          <a:endParaRPr lang="en-US" dirty="0"/>
        </a:p>
      </dgm:t>
    </dgm:pt>
    <dgm:pt modelId="{52C33511-A51C-0541-BE09-91EABF152E1B}" type="parTrans" cxnId="{355DB190-AC31-294E-A917-A9F87823D308}">
      <dgm:prSet/>
      <dgm:spPr/>
      <dgm:t>
        <a:bodyPr/>
        <a:lstStyle/>
        <a:p>
          <a:endParaRPr lang="en-US"/>
        </a:p>
      </dgm:t>
    </dgm:pt>
    <dgm:pt modelId="{85F861C2-2AC1-D04D-BFE0-71438F2861D8}" type="sibTrans" cxnId="{355DB190-AC31-294E-A917-A9F87823D308}">
      <dgm:prSet/>
      <dgm:spPr/>
      <dgm:t>
        <a:bodyPr/>
        <a:lstStyle/>
        <a:p>
          <a:endParaRPr lang="en-US"/>
        </a:p>
      </dgm:t>
    </dgm:pt>
    <dgm:pt modelId="{84CD89AC-0B3C-5247-BA68-9ABDB1D491CD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Animals</a:t>
          </a:r>
          <a:endParaRPr lang="en-US" dirty="0"/>
        </a:p>
      </dgm:t>
    </dgm:pt>
    <dgm:pt modelId="{7BAA8526-E919-2D4B-BD40-7A5A784A62A8}" type="parTrans" cxnId="{4561AEF0-CA8C-B249-8D1E-53B0673DA616}">
      <dgm:prSet/>
      <dgm:spPr/>
      <dgm:t>
        <a:bodyPr/>
        <a:lstStyle/>
        <a:p>
          <a:endParaRPr lang="en-US"/>
        </a:p>
      </dgm:t>
    </dgm:pt>
    <dgm:pt modelId="{2D9FC8A4-A4A6-EC40-A793-77F2A91A0901}" type="sibTrans" cxnId="{4561AEF0-CA8C-B249-8D1E-53B0673DA616}">
      <dgm:prSet/>
      <dgm:spPr/>
      <dgm:t>
        <a:bodyPr/>
        <a:lstStyle/>
        <a:p>
          <a:endParaRPr lang="en-US"/>
        </a:p>
      </dgm:t>
    </dgm:pt>
    <dgm:pt modelId="{96B38A23-FE94-EB4C-8C43-91441B34CAB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FF6600"/>
          </a:solidFill>
        </a:ln>
      </dgm:spPr>
      <dgm:t>
        <a:bodyPr/>
        <a:lstStyle/>
        <a:p>
          <a:r>
            <a:rPr lang="en-US" dirty="0" smtClean="0"/>
            <a:t>Plants</a:t>
          </a:r>
          <a:endParaRPr lang="en-US" dirty="0"/>
        </a:p>
      </dgm:t>
    </dgm:pt>
    <dgm:pt modelId="{AF7D354B-5E5B-214B-9587-15392F228E25}" type="parTrans" cxnId="{FB0E2A30-AA38-2549-B4D9-9AF6EE6999BE}">
      <dgm:prSet/>
      <dgm:spPr/>
      <dgm:t>
        <a:bodyPr/>
        <a:lstStyle/>
        <a:p>
          <a:endParaRPr lang="en-US"/>
        </a:p>
      </dgm:t>
    </dgm:pt>
    <dgm:pt modelId="{B30EF0C6-DD9A-584B-B38D-08424A595988}" type="sibTrans" cxnId="{FB0E2A30-AA38-2549-B4D9-9AF6EE6999BE}">
      <dgm:prSet/>
      <dgm:spPr/>
      <dgm:t>
        <a:bodyPr/>
        <a:lstStyle/>
        <a:p>
          <a:endParaRPr lang="en-US"/>
        </a:p>
      </dgm:t>
    </dgm:pt>
    <dgm:pt modelId="{D9BC7825-AE76-5745-A108-E18C0934E81C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God</a:t>
          </a:r>
          <a:endParaRPr lang="en-US" dirty="0"/>
        </a:p>
      </dgm:t>
    </dgm:pt>
    <dgm:pt modelId="{0AA2F31B-FBBB-1B4C-8858-761ED599CD7B}" type="sibTrans" cxnId="{56C0E89C-3396-DD43-9800-E151F76DEB2D}">
      <dgm:prSet/>
      <dgm:spPr/>
      <dgm:t>
        <a:bodyPr/>
        <a:lstStyle/>
        <a:p>
          <a:endParaRPr lang="en-US"/>
        </a:p>
      </dgm:t>
    </dgm:pt>
    <dgm:pt modelId="{E99BC56B-BD7A-BA48-84A7-64A6544C06B6}" type="parTrans" cxnId="{56C0E89C-3396-DD43-9800-E151F76DEB2D}">
      <dgm:prSet/>
      <dgm:spPr/>
      <dgm:t>
        <a:bodyPr/>
        <a:lstStyle/>
        <a:p>
          <a:endParaRPr lang="en-US"/>
        </a:p>
      </dgm:t>
    </dgm:pt>
    <dgm:pt modelId="{767575F3-F532-5D4E-A808-3828C38BACFB}" type="pres">
      <dgm:prSet presAssocID="{CBBD6E00-D6DB-7C45-854B-0C6F6091A50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E28552-6D81-D845-B4BE-6377CE87FFA6}" type="pres">
      <dgm:prSet presAssocID="{D9BC7825-AE76-5745-A108-E18C0934E81C}" presName="root" presStyleCnt="0"/>
      <dgm:spPr/>
    </dgm:pt>
    <dgm:pt modelId="{206EE1D6-04AC-8441-A337-AEEA7FC6987F}" type="pres">
      <dgm:prSet presAssocID="{D9BC7825-AE76-5745-A108-E18C0934E81C}" presName="rootComposite" presStyleCnt="0"/>
      <dgm:spPr/>
    </dgm:pt>
    <dgm:pt modelId="{56FB0794-3820-F540-88ED-5031D3B019BF}" type="pres">
      <dgm:prSet presAssocID="{D9BC7825-AE76-5745-A108-E18C0934E81C}" presName="rootText" presStyleLbl="node1" presStyleIdx="0" presStyleCnt="1"/>
      <dgm:spPr/>
      <dgm:t>
        <a:bodyPr/>
        <a:lstStyle/>
        <a:p>
          <a:endParaRPr lang="en-US"/>
        </a:p>
      </dgm:t>
    </dgm:pt>
    <dgm:pt modelId="{6418BE54-C58B-C44D-B2EE-F875223D7B40}" type="pres">
      <dgm:prSet presAssocID="{D9BC7825-AE76-5745-A108-E18C0934E81C}" presName="rootConnector" presStyleLbl="node1" presStyleIdx="0" presStyleCnt="1"/>
      <dgm:spPr/>
      <dgm:t>
        <a:bodyPr/>
        <a:lstStyle/>
        <a:p>
          <a:endParaRPr lang="en-US"/>
        </a:p>
      </dgm:t>
    </dgm:pt>
    <dgm:pt modelId="{9828458B-D2B8-B94A-AECE-E7D621A4CFC1}" type="pres">
      <dgm:prSet presAssocID="{D9BC7825-AE76-5745-A108-E18C0934E81C}" presName="childShape" presStyleCnt="0"/>
      <dgm:spPr/>
    </dgm:pt>
    <dgm:pt modelId="{6F44ACEB-D0FD-D841-8787-FF69E2049B37}" type="pres">
      <dgm:prSet presAssocID="{9CF80B0C-1E22-9D4D-BFFB-0361814DCAA8}" presName="Name13" presStyleLbl="parChTrans1D2" presStyleIdx="0" presStyleCnt="7"/>
      <dgm:spPr/>
      <dgm:t>
        <a:bodyPr/>
        <a:lstStyle/>
        <a:p>
          <a:endParaRPr lang="en-US"/>
        </a:p>
      </dgm:t>
    </dgm:pt>
    <dgm:pt modelId="{4C6646EC-C836-234C-956C-0A22AAC1F759}" type="pres">
      <dgm:prSet presAssocID="{E6B183ED-4F90-394B-A4A7-B314C535AEED}" presName="childText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7F17A-D53F-F648-8356-F6369E74103F}" type="pres">
      <dgm:prSet presAssocID="{11227C23-DCEF-3D4D-B31B-93108A2BE836}" presName="Name13" presStyleLbl="parChTrans1D2" presStyleIdx="1" presStyleCnt="7"/>
      <dgm:spPr/>
      <dgm:t>
        <a:bodyPr/>
        <a:lstStyle/>
        <a:p>
          <a:endParaRPr lang="en-US"/>
        </a:p>
      </dgm:t>
    </dgm:pt>
    <dgm:pt modelId="{1104DC92-BF5E-6D42-A71A-8AD91292266C}" type="pres">
      <dgm:prSet presAssocID="{99FACBC1-1793-6749-ABE7-B486A7C32690}" presName="childText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8C7AF-3916-634A-89DE-B850576D6A29}" type="pres">
      <dgm:prSet presAssocID="{94DAD169-4558-C74F-A713-C144A0E34E9A}" presName="Name13" presStyleLbl="parChTrans1D2" presStyleIdx="2" presStyleCnt="7"/>
      <dgm:spPr/>
      <dgm:t>
        <a:bodyPr/>
        <a:lstStyle/>
        <a:p>
          <a:endParaRPr lang="en-US"/>
        </a:p>
      </dgm:t>
    </dgm:pt>
    <dgm:pt modelId="{85673BB7-4785-E542-97A2-714337FF2BD0}" type="pres">
      <dgm:prSet presAssocID="{CBCF5AA7-96F9-3A4F-BAF3-92676DB20524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16561-4A57-2B46-8603-E6F71ED2A13C}" type="pres">
      <dgm:prSet presAssocID="{A3E84212-4137-8748-BC92-AF79724881BF}" presName="Name13" presStyleLbl="parChTrans1D2" presStyleIdx="3" presStyleCnt="7"/>
      <dgm:spPr/>
      <dgm:t>
        <a:bodyPr/>
        <a:lstStyle/>
        <a:p>
          <a:endParaRPr lang="en-US"/>
        </a:p>
      </dgm:t>
    </dgm:pt>
    <dgm:pt modelId="{70BF4B0C-F821-DC4B-9750-163640DB401C}" type="pres">
      <dgm:prSet presAssocID="{FF5055DE-FF9D-A045-8E96-1550D7421EED}" presName="childText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5C5D9F-5374-914E-8BA3-94CAF0F48B49}" type="pres">
      <dgm:prSet presAssocID="{52C33511-A51C-0541-BE09-91EABF152E1B}" presName="Name13" presStyleLbl="parChTrans1D2" presStyleIdx="4" presStyleCnt="7"/>
      <dgm:spPr/>
      <dgm:t>
        <a:bodyPr/>
        <a:lstStyle/>
        <a:p>
          <a:endParaRPr lang="en-US"/>
        </a:p>
      </dgm:t>
    </dgm:pt>
    <dgm:pt modelId="{262C5E8F-D949-AC48-83CE-95A0723C43AF}" type="pres">
      <dgm:prSet presAssocID="{1D52EC0A-CB2B-1B47-ACE7-7635C7CF2868}" presName="childText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DA08D-575E-E541-932D-A805842684ED}" type="pres">
      <dgm:prSet presAssocID="{7BAA8526-E919-2D4B-BD40-7A5A784A62A8}" presName="Name13" presStyleLbl="parChTrans1D2" presStyleIdx="5" presStyleCnt="7"/>
      <dgm:spPr/>
      <dgm:t>
        <a:bodyPr/>
        <a:lstStyle/>
        <a:p>
          <a:endParaRPr lang="en-US"/>
        </a:p>
      </dgm:t>
    </dgm:pt>
    <dgm:pt modelId="{3B8C98B3-7176-4840-8327-D10E8F4E96FC}" type="pres">
      <dgm:prSet presAssocID="{84CD89AC-0B3C-5247-BA68-9ABDB1D491CD}" presName="childText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B6374-9345-D44C-8606-E22AFFD4C66E}" type="pres">
      <dgm:prSet presAssocID="{AF7D354B-5E5B-214B-9587-15392F228E25}" presName="Name13" presStyleLbl="parChTrans1D2" presStyleIdx="6" presStyleCnt="7"/>
      <dgm:spPr/>
      <dgm:t>
        <a:bodyPr/>
        <a:lstStyle/>
        <a:p>
          <a:endParaRPr lang="en-US"/>
        </a:p>
      </dgm:t>
    </dgm:pt>
    <dgm:pt modelId="{83B024DC-220B-B04B-B77A-6EB70E7B4C1E}" type="pres">
      <dgm:prSet presAssocID="{96B38A23-FE94-EB4C-8C43-91441B34CABF}" presName="childText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377CC5-6DEB-C04A-9BB6-7B3EB56AFB8B}" srcId="{D9BC7825-AE76-5745-A108-E18C0934E81C}" destId="{CBCF5AA7-96F9-3A4F-BAF3-92676DB20524}" srcOrd="2" destOrd="0" parTransId="{94DAD169-4558-C74F-A713-C144A0E34E9A}" sibTransId="{22E7433C-913A-E940-9B21-922D1F4C97D3}"/>
    <dgm:cxn modelId="{8C45EECB-4836-5842-829D-6BE3196A03A0}" type="presOf" srcId="{94DAD169-4558-C74F-A713-C144A0E34E9A}" destId="{1A68C7AF-3916-634A-89DE-B850576D6A29}" srcOrd="0" destOrd="0" presId="urn:microsoft.com/office/officeart/2005/8/layout/hierarchy3"/>
    <dgm:cxn modelId="{BB6E317E-2AA8-DF42-86F8-0BC327E3AD2A}" type="presOf" srcId="{CBCF5AA7-96F9-3A4F-BAF3-92676DB20524}" destId="{85673BB7-4785-E542-97A2-714337FF2BD0}" srcOrd="0" destOrd="0" presId="urn:microsoft.com/office/officeart/2005/8/layout/hierarchy3"/>
    <dgm:cxn modelId="{86F1C7FD-7916-9A49-8E51-615443121EA5}" type="presOf" srcId="{7BAA8526-E919-2D4B-BD40-7A5A784A62A8}" destId="{641DA08D-575E-E541-932D-A805842684ED}" srcOrd="0" destOrd="0" presId="urn:microsoft.com/office/officeart/2005/8/layout/hierarchy3"/>
    <dgm:cxn modelId="{2EFC1894-62C7-2444-8794-ECAAD016A62D}" type="presOf" srcId="{FF5055DE-FF9D-A045-8E96-1550D7421EED}" destId="{70BF4B0C-F821-DC4B-9750-163640DB401C}" srcOrd="0" destOrd="0" presId="urn:microsoft.com/office/officeart/2005/8/layout/hierarchy3"/>
    <dgm:cxn modelId="{1C54C64F-CFCB-DC47-A286-B27627808A6B}" type="presOf" srcId="{84CD89AC-0B3C-5247-BA68-9ABDB1D491CD}" destId="{3B8C98B3-7176-4840-8327-D10E8F4E96FC}" srcOrd="0" destOrd="0" presId="urn:microsoft.com/office/officeart/2005/8/layout/hierarchy3"/>
    <dgm:cxn modelId="{326D42EC-6F96-DB4B-ABB8-AA059074C3E5}" type="presOf" srcId="{99FACBC1-1793-6749-ABE7-B486A7C32690}" destId="{1104DC92-BF5E-6D42-A71A-8AD91292266C}" srcOrd="0" destOrd="0" presId="urn:microsoft.com/office/officeart/2005/8/layout/hierarchy3"/>
    <dgm:cxn modelId="{B03FFCFC-7F64-D046-BE27-5322216A741D}" srcId="{D9BC7825-AE76-5745-A108-E18C0934E81C}" destId="{FF5055DE-FF9D-A045-8E96-1550D7421EED}" srcOrd="3" destOrd="0" parTransId="{A3E84212-4137-8748-BC92-AF79724881BF}" sibTransId="{5801B4F8-F334-434A-8A41-82AB732235CB}"/>
    <dgm:cxn modelId="{062235CA-F4A1-F740-A966-E237319AB503}" type="presOf" srcId="{AF7D354B-5E5B-214B-9587-15392F228E25}" destId="{1B5B6374-9345-D44C-8606-E22AFFD4C66E}" srcOrd="0" destOrd="0" presId="urn:microsoft.com/office/officeart/2005/8/layout/hierarchy3"/>
    <dgm:cxn modelId="{681442D1-FBD6-934E-A5E8-69EFA944B847}" type="presOf" srcId="{9CF80B0C-1E22-9D4D-BFFB-0361814DCAA8}" destId="{6F44ACEB-D0FD-D841-8787-FF69E2049B37}" srcOrd="0" destOrd="0" presId="urn:microsoft.com/office/officeart/2005/8/layout/hierarchy3"/>
    <dgm:cxn modelId="{948EFBBA-D17E-094E-ACE9-DC28A1015DA9}" type="presOf" srcId="{1D52EC0A-CB2B-1B47-ACE7-7635C7CF2868}" destId="{262C5E8F-D949-AC48-83CE-95A0723C43AF}" srcOrd="0" destOrd="0" presId="urn:microsoft.com/office/officeart/2005/8/layout/hierarchy3"/>
    <dgm:cxn modelId="{BEEC98CF-A2E4-F74C-8D38-84536629B357}" type="presOf" srcId="{E6B183ED-4F90-394B-A4A7-B314C535AEED}" destId="{4C6646EC-C836-234C-956C-0A22AAC1F759}" srcOrd="0" destOrd="0" presId="urn:microsoft.com/office/officeart/2005/8/layout/hierarchy3"/>
    <dgm:cxn modelId="{3079D931-C317-DE43-91EC-E89DCB8010B4}" srcId="{D9BC7825-AE76-5745-A108-E18C0934E81C}" destId="{99FACBC1-1793-6749-ABE7-B486A7C32690}" srcOrd="1" destOrd="0" parTransId="{11227C23-DCEF-3D4D-B31B-93108A2BE836}" sibTransId="{B1A3B9E6-9638-8444-BC0E-99D50F856377}"/>
    <dgm:cxn modelId="{CA0817E9-9503-7E4C-96AB-8EAD13786BAD}" type="presOf" srcId="{96B38A23-FE94-EB4C-8C43-91441B34CABF}" destId="{83B024DC-220B-B04B-B77A-6EB70E7B4C1E}" srcOrd="0" destOrd="0" presId="urn:microsoft.com/office/officeart/2005/8/layout/hierarchy3"/>
    <dgm:cxn modelId="{9B30B10B-4549-2049-A3AC-A6245CF8825B}" type="presOf" srcId="{52C33511-A51C-0541-BE09-91EABF152E1B}" destId="{855C5D9F-5374-914E-8BA3-94CAF0F48B49}" srcOrd="0" destOrd="0" presId="urn:microsoft.com/office/officeart/2005/8/layout/hierarchy3"/>
    <dgm:cxn modelId="{4561AEF0-CA8C-B249-8D1E-53B0673DA616}" srcId="{D9BC7825-AE76-5745-A108-E18C0934E81C}" destId="{84CD89AC-0B3C-5247-BA68-9ABDB1D491CD}" srcOrd="5" destOrd="0" parTransId="{7BAA8526-E919-2D4B-BD40-7A5A784A62A8}" sibTransId="{2D9FC8A4-A4A6-EC40-A793-77F2A91A0901}"/>
    <dgm:cxn modelId="{56C0E89C-3396-DD43-9800-E151F76DEB2D}" srcId="{CBBD6E00-D6DB-7C45-854B-0C6F6091A50D}" destId="{D9BC7825-AE76-5745-A108-E18C0934E81C}" srcOrd="0" destOrd="0" parTransId="{E99BC56B-BD7A-BA48-84A7-64A6544C06B6}" sibTransId="{0AA2F31B-FBBB-1B4C-8858-761ED599CD7B}"/>
    <dgm:cxn modelId="{FB0E2A30-AA38-2549-B4D9-9AF6EE6999BE}" srcId="{D9BC7825-AE76-5745-A108-E18C0934E81C}" destId="{96B38A23-FE94-EB4C-8C43-91441B34CABF}" srcOrd="6" destOrd="0" parTransId="{AF7D354B-5E5B-214B-9587-15392F228E25}" sibTransId="{B30EF0C6-DD9A-584B-B38D-08424A595988}"/>
    <dgm:cxn modelId="{D0A3B1EF-F34C-5A46-91F3-61164999E875}" type="presOf" srcId="{A3E84212-4137-8748-BC92-AF79724881BF}" destId="{12216561-4A57-2B46-8603-E6F71ED2A13C}" srcOrd="0" destOrd="0" presId="urn:microsoft.com/office/officeart/2005/8/layout/hierarchy3"/>
    <dgm:cxn modelId="{81B27E87-B019-6348-99CC-36A203B84FFF}" srcId="{D9BC7825-AE76-5745-A108-E18C0934E81C}" destId="{E6B183ED-4F90-394B-A4A7-B314C535AEED}" srcOrd="0" destOrd="0" parTransId="{9CF80B0C-1E22-9D4D-BFFB-0361814DCAA8}" sibTransId="{93DFE5F3-7F3D-5345-BB8E-F6AC1E1276DE}"/>
    <dgm:cxn modelId="{A08E0720-DF52-6C42-A699-D01A7AD5C62F}" type="presOf" srcId="{D9BC7825-AE76-5745-A108-E18C0934E81C}" destId="{6418BE54-C58B-C44D-B2EE-F875223D7B40}" srcOrd="1" destOrd="0" presId="urn:microsoft.com/office/officeart/2005/8/layout/hierarchy3"/>
    <dgm:cxn modelId="{6D343A2C-3A1A-7D45-9E52-3962880CEC74}" type="presOf" srcId="{11227C23-DCEF-3D4D-B31B-93108A2BE836}" destId="{BAA7F17A-D53F-F648-8356-F6369E74103F}" srcOrd="0" destOrd="0" presId="urn:microsoft.com/office/officeart/2005/8/layout/hierarchy3"/>
    <dgm:cxn modelId="{355DB190-AC31-294E-A917-A9F87823D308}" srcId="{D9BC7825-AE76-5745-A108-E18C0934E81C}" destId="{1D52EC0A-CB2B-1B47-ACE7-7635C7CF2868}" srcOrd="4" destOrd="0" parTransId="{52C33511-A51C-0541-BE09-91EABF152E1B}" sibTransId="{85F861C2-2AC1-D04D-BFE0-71438F2861D8}"/>
    <dgm:cxn modelId="{D45B7005-14B3-5E4A-8828-98F3768B841B}" type="presOf" srcId="{CBBD6E00-D6DB-7C45-854B-0C6F6091A50D}" destId="{767575F3-F532-5D4E-A808-3828C38BACFB}" srcOrd="0" destOrd="0" presId="urn:microsoft.com/office/officeart/2005/8/layout/hierarchy3"/>
    <dgm:cxn modelId="{9711E860-22A2-8B43-93E8-4F789566F298}" type="presOf" srcId="{D9BC7825-AE76-5745-A108-E18C0934E81C}" destId="{56FB0794-3820-F540-88ED-5031D3B019BF}" srcOrd="0" destOrd="0" presId="urn:microsoft.com/office/officeart/2005/8/layout/hierarchy3"/>
    <dgm:cxn modelId="{E0A96CCC-C2DF-464D-8139-C1B7782A30CB}" type="presParOf" srcId="{767575F3-F532-5D4E-A808-3828C38BACFB}" destId="{AEE28552-6D81-D845-B4BE-6377CE87FFA6}" srcOrd="0" destOrd="0" presId="urn:microsoft.com/office/officeart/2005/8/layout/hierarchy3"/>
    <dgm:cxn modelId="{C2B46ED7-B35A-FE47-A45A-4B2E4CC0B9A7}" type="presParOf" srcId="{AEE28552-6D81-D845-B4BE-6377CE87FFA6}" destId="{206EE1D6-04AC-8441-A337-AEEA7FC6987F}" srcOrd="0" destOrd="0" presId="urn:microsoft.com/office/officeart/2005/8/layout/hierarchy3"/>
    <dgm:cxn modelId="{7824AE74-BD81-554E-A5F2-C31C7DA9AC9E}" type="presParOf" srcId="{206EE1D6-04AC-8441-A337-AEEA7FC6987F}" destId="{56FB0794-3820-F540-88ED-5031D3B019BF}" srcOrd="0" destOrd="0" presId="urn:microsoft.com/office/officeart/2005/8/layout/hierarchy3"/>
    <dgm:cxn modelId="{0C748E52-C3C4-1B4C-9D44-7CA4835FE978}" type="presParOf" srcId="{206EE1D6-04AC-8441-A337-AEEA7FC6987F}" destId="{6418BE54-C58B-C44D-B2EE-F875223D7B40}" srcOrd="1" destOrd="0" presId="urn:microsoft.com/office/officeart/2005/8/layout/hierarchy3"/>
    <dgm:cxn modelId="{65F77D6A-C0A1-534B-8A3F-F9702482EFED}" type="presParOf" srcId="{AEE28552-6D81-D845-B4BE-6377CE87FFA6}" destId="{9828458B-D2B8-B94A-AECE-E7D621A4CFC1}" srcOrd="1" destOrd="0" presId="urn:microsoft.com/office/officeart/2005/8/layout/hierarchy3"/>
    <dgm:cxn modelId="{D2B510AE-746F-9A46-9EFF-864E14609DC8}" type="presParOf" srcId="{9828458B-D2B8-B94A-AECE-E7D621A4CFC1}" destId="{6F44ACEB-D0FD-D841-8787-FF69E2049B37}" srcOrd="0" destOrd="0" presId="urn:microsoft.com/office/officeart/2005/8/layout/hierarchy3"/>
    <dgm:cxn modelId="{AEB7232F-6C5A-C246-8F43-F1DBADA385BE}" type="presParOf" srcId="{9828458B-D2B8-B94A-AECE-E7D621A4CFC1}" destId="{4C6646EC-C836-234C-956C-0A22AAC1F759}" srcOrd="1" destOrd="0" presId="urn:microsoft.com/office/officeart/2005/8/layout/hierarchy3"/>
    <dgm:cxn modelId="{59A625B1-AC9E-4447-8664-1AFB66DFC8C5}" type="presParOf" srcId="{9828458B-D2B8-B94A-AECE-E7D621A4CFC1}" destId="{BAA7F17A-D53F-F648-8356-F6369E74103F}" srcOrd="2" destOrd="0" presId="urn:microsoft.com/office/officeart/2005/8/layout/hierarchy3"/>
    <dgm:cxn modelId="{75CD4C51-4D2A-5241-B240-190B9F85D27B}" type="presParOf" srcId="{9828458B-D2B8-B94A-AECE-E7D621A4CFC1}" destId="{1104DC92-BF5E-6D42-A71A-8AD91292266C}" srcOrd="3" destOrd="0" presId="urn:microsoft.com/office/officeart/2005/8/layout/hierarchy3"/>
    <dgm:cxn modelId="{784EB8AB-21BF-F642-9227-13BD53E0FD9E}" type="presParOf" srcId="{9828458B-D2B8-B94A-AECE-E7D621A4CFC1}" destId="{1A68C7AF-3916-634A-89DE-B850576D6A29}" srcOrd="4" destOrd="0" presId="urn:microsoft.com/office/officeart/2005/8/layout/hierarchy3"/>
    <dgm:cxn modelId="{3CC4AFD4-D0E0-914F-9528-514F96689A19}" type="presParOf" srcId="{9828458B-D2B8-B94A-AECE-E7D621A4CFC1}" destId="{85673BB7-4785-E542-97A2-714337FF2BD0}" srcOrd="5" destOrd="0" presId="urn:microsoft.com/office/officeart/2005/8/layout/hierarchy3"/>
    <dgm:cxn modelId="{87F72008-621C-1147-8FF9-6032611DFAEF}" type="presParOf" srcId="{9828458B-D2B8-B94A-AECE-E7D621A4CFC1}" destId="{12216561-4A57-2B46-8603-E6F71ED2A13C}" srcOrd="6" destOrd="0" presId="urn:microsoft.com/office/officeart/2005/8/layout/hierarchy3"/>
    <dgm:cxn modelId="{CE47D8A6-A46F-EB4E-8487-A20524A1223A}" type="presParOf" srcId="{9828458B-D2B8-B94A-AECE-E7D621A4CFC1}" destId="{70BF4B0C-F821-DC4B-9750-163640DB401C}" srcOrd="7" destOrd="0" presId="urn:microsoft.com/office/officeart/2005/8/layout/hierarchy3"/>
    <dgm:cxn modelId="{64DE0ED0-65D9-7E49-BD23-D293B40FD1DA}" type="presParOf" srcId="{9828458B-D2B8-B94A-AECE-E7D621A4CFC1}" destId="{855C5D9F-5374-914E-8BA3-94CAF0F48B49}" srcOrd="8" destOrd="0" presId="urn:microsoft.com/office/officeart/2005/8/layout/hierarchy3"/>
    <dgm:cxn modelId="{164DC281-F976-C14B-9199-A64EB94B00C1}" type="presParOf" srcId="{9828458B-D2B8-B94A-AECE-E7D621A4CFC1}" destId="{262C5E8F-D949-AC48-83CE-95A0723C43AF}" srcOrd="9" destOrd="0" presId="urn:microsoft.com/office/officeart/2005/8/layout/hierarchy3"/>
    <dgm:cxn modelId="{E8FB9BBE-5CF4-2049-A1F4-235BCD5C01C3}" type="presParOf" srcId="{9828458B-D2B8-B94A-AECE-E7D621A4CFC1}" destId="{641DA08D-575E-E541-932D-A805842684ED}" srcOrd="10" destOrd="0" presId="urn:microsoft.com/office/officeart/2005/8/layout/hierarchy3"/>
    <dgm:cxn modelId="{96A592B3-D427-7B4B-8889-68DACC0FCF68}" type="presParOf" srcId="{9828458B-D2B8-B94A-AECE-E7D621A4CFC1}" destId="{3B8C98B3-7176-4840-8327-D10E8F4E96FC}" srcOrd="11" destOrd="0" presId="urn:microsoft.com/office/officeart/2005/8/layout/hierarchy3"/>
    <dgm:cxn modelId="{962387EA-4245-0F4A-B781-35D93EF99078}" type="presParOf" srcId="{9828458B-D2B8-B94A-AECE-E7D621A4CFC1}" destId="{1B5B6374-9345-D44C-8606-E22AFFD4C66E}" srcOrd="12" destOrd="0" presId="urn:microsoft.com/office/officeart/2005/8/layout/hierarchy3"/>
    <dgm:cxn modelId="{A5BD0B56-145F-B840-A2B3-F915234CD6DD}" type="presParOf" srcId="{9828458B-D2B8-B94A-AECE-E7D621A4CFC1}" destId="{83B024DC-220B-B04B-B77A-6EB70E7B4C1E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639F7-68E6-4E44-A34D-D34F0E69144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AF06F-8F67-9044-8D7A-4B1D6778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 txBox="1">
            <a:spLocks/>
          </p:cNvSpPr>
          <p:nvPr/>
        </p:nvSpPr>
        <p:spPr bwMode="auto">
          <a:xfrm>
            <a:off x="498056" y="2149475"/>
            <a:ext cx="815567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Cambria" charset="0"/>
                <a:cs typeface="Arial" charset="0"/>
              </a:rPr>
              <a:t>AL English Literature Resource</a:t>
            </a:r>
            <a:endParaRPr lang="en-GB" sz="4400" b="1" dirty="0">
              <a:solidFill>
                <a:srgbClr val="FFFFFF"/>
              </a:solidFill>
              <a:latin typeface="Cambria" charset="0"/>
              <a:cs typeface="Arial" charset="0"/>
            </a:endParaRPr>
          </a:p>
        </p:txBody>
      </p:sp>
      <p:sp>
        <p:nvSpPr>
          <p:cNvPr id="26626" name="Subtitle 2"/>
          <p:cNvSpPr txBox="1">
            <a:spLocks/>
          </p:cNvSpPr>
          <p:nvPr/>
        </p:nvSpPr>
        <p:spPr bwMode="auto">
          <a:xfrm>
            <a:off x="190499" y="3543300"/>
            <a:ext cx="8810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</a:pPr>
            <a:r>
              <a:rPr lang="en-US" sz="3200" b="1" dirty="0" smtClean="0">
                <a:latin typeface="Calibri" charset="0"/>
                <a:cs typeface="Arial" charset="0"/>
              </a:rPr>
              <a:t>Elizabethan Belief Systems</a:t>
            </a:r>
            <a:endParaRPr lang="en-GB" sz="3200" b="1" dirty="0">
              <a:latin typeface="Calibri" charset="0"/>
              <a:cs typeface="Arial" charset="0"/>
            </a:endParaRPr>
          </a:p>
        </p:txBody>
      </p:sp>
      <p:pic>
        <p:nvPicPr>
          <p:cNvPr id="2662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158750"/>
            <a:ext cx="10810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A5559B-F2CC-FE4C-B1CA-34D660FA9156}" type="slidenum">
              <a:rPr lang="en-GB" sz="1200">
                <a:solidFill>
                  <a:srgbClr val="045C75"/>
                </a:solidFill>
                <a:cs typeface="Arial" charset="0"/>
              </a:rPr>
              <a:pPr/>
              <a:t>1</a:t>
            </a:fld>
            <a:endParaRPr lang="en-GB" sz="1200">
              <a:solidFill>
                <a:srgbClr val="045C75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931" y="418353"/>
            <a:ext cx="90390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Great Chain </a:t>
            </a:r>
            <a:r>
              <a:rPr lang="en-US" sz="3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of Being: A Simplified </a:t>
            </a:r>
            <a:r>
              <a:rPr lang="en-US" sz="3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Diagram</a:t>
            </a:r>
            <a:endParaRPr lang="en-US" sz="3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4535697"/>
              </p:ext>
            </p:extLst>
          </p:nvPr>
        </p:nvGraphicFramePr>
        <p:xfrm>
          <a:off x="1187823" y="1257080"/>
          <a:ext cx="6768353" cy="5027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66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2801" y="477422"/>
            <a:ext cx="7967273" cy="586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Hierarchies </a:t>
            </a:r>
            <a:r>
              <a:rPr lang="en-US" b="1" dirty="0">
                <a:solidFill>
                  <a:srgbClr val="FF6600"/>
                </a:solidFill>
              </a:rPr>
              <a:t>W</a:t>
            </a:r>
            <a:r>
              <a:rPr lang="en-US" b="1" dirty="0" smtClean="0">
                <a:solidFill>
                  <a:srgbClr val="FF6600"/>
                </a:solidFill>
              </a:rPr>
              <a:t>ithin the </a:t>
            </a:r>
            <a:r>
              <a:rPr lang="en-US" b="1" dirty="0">
                <a:solidFill>
                  <a:srgbClr val="FF6600"/>
                </a:solidFill>
              </a:rPr>
              <a:t>U</a:t>
            </a:r>
            <a:r>
              <a:rPr lang="en-US" b="1" dirty="0" smtClean="0">
                <a:solidFill>
                  <a:srgbClr val="FF6600"/>
                </a:solidFill>
              </a:rPr>
              <a:t>niverse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527" y="1178579"/>
            <a:ext cx="7993823" cy="51622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These were similar to one another in a variety of ways:</a:t>
            </a:r>
          </a:p>
          <a:p>
            <a:r>
              <a:rPr lang="en-US" sz="2600" dirty="0" smtClean="0"/>
              <a:t>God was head of the universe</a:t>
            </a:r>
          </a:p>
          <a:p>
            <a:r>
              <a:rPr lang="en-US" sz="2600" dirty="0"/>
              <a:t>T</a:t>
            </a:r>
            <a:r>
              <a:rPr lang="en-US" sz="2600" dirty="0" smtClean="0"/>
              <a:t>he King/Queen was head of society</a:t>
            </a:r>
          </a:p>
          <a:p>
            <a:r>
              <a:rPr lang="en-US" sz="2600" dirty="0"/>
              <a:t>T</a:t>
            </a:r>
            <a:r>
              <a:rPr lang="en-US" sz="2600" dirty="0" smtClean="0"/>
              <a:t>he lion was the king of the beasts</a:t>
            </a:r>
          </a:p>
          <a:p>
            <a:r>
              <a:rPr lang="en-US" sz="2600" dirty="0"/>
              <a:t>T</a:t>
            </a:r>
            <a:r>
              <a:rPr lang="en-US" sz="2600" dirty="0" smtClean="0"/>
              <a:t>he eagle was the king of the birds</a:t>
            </a:r>
          </a:p>
          <a:p>
            <a:r>
              <a:rPr lang="en-US" sz="2600" dirty="0" smtClean="0"/>
              <a:t>The sun was the head of the heavenly bodies.</a:t>
            </a:r>
          </a:p>
          <a:p>
            <a:pPr marL="0" indent="0">
              <a:buNone/>
            </a:pPr>
            <a:endParaRPr lang="en-US" sz="2600" b="1" dirty="0" smtClean="0"/>
          </a:p>
          <a:p>
            <a:pPr marL="0" indent="0">
              <a:buNone/>
            </a:pPr>
            <a:r>
              <a:rPr lang="en-US" sz="2600" b="1" dirty="0" smtClean="0"/>
              <a:t>Hierarchy therefore was fundamental to the Elizabethan worldview. 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2600" b="1" dirty="0" smtClean="0">
                <a:solidFill>
                  <a:srgbClr val="FF6600"/>
                </a:solidFill>
              </a:rPr>
              <a:t>In </a:t>
            </a:r>
            <a:r>
              <a:rPr lang="en-US" sz="2600" b="1" i="1" dirty="0" smtClean="0">
                <a:solidFill>
                  <a:srgbClr val="FF6600"/>
                </a:solidFill>
              </a:rPr>
              <a:t>Richard II </a:t>
            </a:r>
            <a:r>
              <a:rPr lang="en-US" sz="2600" b="1" dirty="0" smtClean="0">
                <a:solidFill>
                  <a:srgbClr val="FF6600"/>
                </a:solidFill>
              </a:rPr>
              <a:t>you will see Richard equated with all of these things, as well as with God himself. 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2600" b="1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100" y="0"/>
            <a:ext cx="881349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88" y="1600200"/>
            <a:ext cx="8875059" cy="4525963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r>
              <a:rPr lang="en-US" sz="4400" b="1" dirty="0" smtClean="0"/>
              <a:t>Belief 4: </a:t>
            </a:r>
          </a:p>
          <a:p>
            <a:pPr marL="0" indent="0" algn="ctr">
              <a:buNone/>
            </a:pPr>
            <a:r>
              <a:rPr lang="en-US" sz="4400" b="1" dirty="0" smtClean="0"/>
              <a:t>The Four Elements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1004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Four Elements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191"/>
            <a:ext cx="8229600" cy="512510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world was believed to be composed of four elements, also arranged </a:t>
            </a:r>
            <a:r>
              <a:rPr lang="en-US" sz="2600" b="1" dirty="0" smtClean="0"/>
              <a:t>hierarchically</a:t>
            </a:r>
            <a:r>
              <a:rPr lang="en-US" sz="2600" dirty="0" smtClean="0"/>
              <a:t>:</a:t>
            </a:r>
          </a:p>
          <a:p>
            <a:endParaRPr lang="en-US" sz="26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At the top: </a:t>
            </a:r>
            <a:r>
              <a:rPr lang="en-US" sz="2600" b="1" dirty="0" smtClean="0"/>
              <a:t>FIRE</a:t>
            </a:r>
            <a:r>
              <a:rPr lang="en-US" sz="2600" dirty="0" smtClean="0"/>
              <a:t> (the region of meteors)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Next: </a:t>
            </a:r>
            <a:r>
              <a:rPr lang="en-US" sz="2600" b="1" dirty="0" smtClean="0"/>
              <a:t>AIR</a:t>
            </a:r>
            <a:r>
              <a:rPr lang="en-US" sz="2600" dirty="0" smtClean="0"/>
              <a:t>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Followed by: </a:t>
            </a:r>
            <a:r>
              <a:rPr lang="en-US" sz="2600" b="1" dirty="0" smtClean="0"/>
              <a:t>WATER</a:t>
            </a:r>
            <a:r>
              <a:rPr lang="en-US" sz="2600" dirty="0" smtClean="0"/>
              <a:t> (the oceans)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And finally: </a:t>
            </a:r>
            <a:r>
              <a:rPr lang="en-US" sz="2600" b="1" dirty="0" smtClean="0"/>
              <a:t>EARTH</a:t>
            </a:r>
            <a:r>
              <a:rPr lang="en-US" sz="2600" dirty="0" smtClean="0"/>
              <a:t> (where man dwells – at the bottom)</a:t>
            </a:r>
          </a:p>
          <a:p>
            <a:pPr marL="400050" lvl="1" indent="0">
              <a:buNone/>
            </a:pPr>
            <a:endParaRPr lang="en-US" sz="2600" dirty="0" smtClean="0">
              <a:solidFill>
                <a:srgbClr val="FFFFFF"/>
              </a:solidFill>
            </a:endParaRPr>
          </a:p>
          <a:p>
            <a:r>
              <a:rPr lang="en-US" sz="2600" dirty="0" smtClean="0">
                <a:solidFill>
                  <a:srgbClr val="FFFFFF"/>
                </a:solidFill>
              </a:rPr>
              <a:t>The heavens are above this, composed of a fifth element: </a:t>
            </a:r>
            <a:r>
              <a:rPr lang="en-US" sz="2600" b="1" dirty="0" smtClean="0"/>
              <a:t>ETHER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– </a:t>
            </a:r>
            <a:r>
              <a:rPr lang="en-US" dirty="0" smtClean="0">
                <a:solidFill>
                  <a:schemeClr val="bg1"/>
                </a:solidFill>
              </a:rPr>
              <a:t>this is perfect and unchanging.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8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89" y="1600200"/>
            <a:ext cx="3735294" cy="4525963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r>
              <a:rPr lang="en-US" sz="4400" b="1" dirty="0" smtClean="0"/>
              <a:t>Belief 5: </a:t>
            </a:r>
          </a:p>
          <a:p>
            <a:pPr marL="0" indent="0" algn="ctr">
              <a:buNone/>
            </a:pPr>
            <a:r>
              <a:rPr lang="en-US" sz="4400" b="1" dirty="0" smtClean="0"/>
              <a:t>The Four </a:t>
            </a:r>
            <a:r>
              <a:rPr lang="en-US" sz="4400" b="1" dirty="0" err="1" smtClean="0"/>
              <a:t>Humours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933"/>
          <a:stretch/>
        </p:blipFill>
        <p:spPr>
          <a:xfrm>
            <a:off x="4092315" y="158422"/>
            <a:ext cx="4856813" cy="644113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3696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The Position of Mankind in the Universe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697"/>
            <a:ext cx="8104094" cy="53208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 was seen as providing a link between matter and spirit. </a:t>
            </a:r>
          </a:p>
          <a:p>
            <a:endParaRPr lang="en-US" sz="1100" dirty="0" smtClean="0"/>
          </a:p>
          <a:p>
            <a:r>
              <a:rPr lang="en-US" sz="2400" dirty="0" smtClean="0"/>
              <a:t>His body was seen as a kind of </a:t>
            </a:r>
            <a:r>
              <a:rPr lang="en-US" sz="2400" b="1" dirty="0" smtClean="0"/>
              <a:t>microcosm</a:t>
            </a:r>
            <a:r>
              <a:rPr lang="en-US" sz="2400" dirty="0" smtClean="0"/>
              <a:t> and there were detailed resemblances seen between his body and the universe. </a:t>
            </a:r>
          </a:p>
          <a:p>
            <a:endParaRPr lang="en-US" sz="1100" dirty="0" smtClean="0"/>
          </a:p>
          <a:p>
            <a:r>
              <a:rPr lang="en-US" sz="2400" dirty="0" smtClean="0"/>
              <a:t>For example, in the same way that the universe was believed to be composed of the four elements, man’s body (and temperament) were believed to be composed </a:t>
            </a:r>
            <a:r>
              <a:rPr lang="en-US" sz="2400" b="1" dirty="0" smtClean="0"/>
              <a:t>of four </a:t>
            </a:r>
            <a:r>
              <a:rPr lang="en-US" sz="2400" b="1" dirty="0" err="1" smtClean="0"/>
              <a:t>humours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205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3999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Four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umours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586" y="1195294"/>
            <a:ext cx="7976531" cy="50949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This is the term for the </a:t>
            </a:r>
            <a:r>
              <a:rPr lang="en-US" sz="2400" b="1" dirty="0" smtClean="0"/>
              <a:t>four fluids </a:t>
            </a:r>
            <a:r>
              <a:rPr lang="en-US" sz="2400" dirty="0" smtClean="0"/>
              <a:t>found within the body of man.</a:t>
            </a:r>
          </a:p>
          <a:p>
            <a:endParaRPr lang="en-US" sz="11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6600"/>
                </a:solidFill>
              </a:rPr>
              <a:t>Melancholy = cold and dry (like earth)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6600"/>
                </a:solidFill>
              </a:rPr>
              <a:t>Phlegm = cold and wet (like water)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6600"/>
                </a:solidFill>
              </a:rPr>
              <a:t>Blood = warm and moist (like air)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FF6600"/>
                </a:solidFill>
              </a:rPr>
              <a:t>Choler = warm and dry (like fire)</a:t>
            </a:r>
          </a:p>
          <a:p>
            <a:pPr marL="914400" lvl="1" indent="-514350">
              <a:buFont typeface="+mj-lt"/>
              <a:buAutoNum type="arabicPeriod"/>
            </a:pPr>
            <a:endParaRPr lang="en-US" sz="1200" dirty="0"/>
          </a:p>
          <a:p>
            <a:r>
              <a:rPr lang="en-US" sz="2400" dirty="0" smtClean="0"/>
              <a:t>The </a:t>
            </a:r>
            <a:r>
              <a:rPr lang="en-US" sz="2400" b="1" dirty="0" smtClean="0"/>
              <a:t>balance</a:t>
            </a:r>
            <a:r>
              <a:rPr lang="en-US" sz="2400" dirty="0" smtClean="0"/>
              <a:t> of these fluids accounted for his </a:t>
            </a:r>
            <a:r>
              <a:rPr lang="en-US" sz="2400" b="1" dirty="0" smtClean="0"/>
              <a:t>personality</a:t>
            </a:r>
            <a:r>
              <a:rPr lang="en-US" sz="2400" dirty="0" smtClean="0"/>
              <a:t>, </a:t>
            </a:r>
            <a:r>
              <a:rPr lang="en-US" sz="2400" b="1" dirty="0" smtClean="0"/>
              <a:t>temperament</a:t>
            </a:r>
            <a:r>
              <a:rPr lang="en-US" sz="2400" dirty="0" smtClean="0"/>
              <a:t> and </a:t>
            </a:r>
            <a:r>
              <a:rPr lang="en-US" sz="2400" b="1" dirty="0" err="1" smtClean="0"/>
              <a:t>behaviour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Watch out for imagery relating to both the four elements and the four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humours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in </a:t>
            </a:r>
            <a:r>
              <a:rPr lang="en-US" sz="2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Richard II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en-US" sz="1200" dirty="0" smtClean="0"/>
          </a:p>
          <a:p>
            <a:endParaRPr lang="en-US" sz="2400" dirty="0" smtClean="0"/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91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094020" y="522941"/>
            <a:ext cx="4785946" cy="5707529"/>
          </a:xfrm>
          <a:prstGeom prst="rect">
            <a:avLst/>
          </a:prstGeom>
          <a:ln w="38100">
            <a:solidFill>
              <a:srgbClr val="FF0723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19529" y="254001"/>
            <a:ext cx="3839883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This illustration shows the ‘four temperaments’ which were believed to be influenced by the four </a:t>
            </a:r>
            <a:r>
              <a:rPr lang="en-US" sz="2200" dirty="0" err="1" smtClean="0"/>
              <a:t>humours</a:t>
            </a:r>
            <a:r>
              <a:rPr lang="en-US" sz="2200" dirty="0" smtClean="0"/>
              <a:t>.</a:t>
            </a:r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6600"/>
                </a:solidFill>
              </a:rPr>
              <a:t>Phlegmatic</a:t>
            </a:r>
            <a:r>
              <a:rPr lang="en-US" sz="2000" dirty="0" smtClean="0"/>
              <a:t> = relaxed and peaceful</a:t>
            </a:r>
          </a:p>
          <a:p>
            <a:endParaRPr lang="en-US" sz="1100" dirty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6600"/>
                </a:solidFill>
              </a:rPr>
              <a:t>Choleric</a:t>
            </a:r>
            <a:r>
              <a:rPr lang="en-US" sz="2000" dirty="0" smtClean="0"/>
              <a:t> = irritable and quick-tempered</a:t>
            </a:r>
          </a:p>
          <a:p>
            <a:endParaRPr lang="en-US" sz="1100" dirty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6600"/>
                </a:solidFill>
              </a:rPr>
              <a:t>Sanguine</a:t>
            </a:r>
            <a:r>
              <a:rPr lang="en-US" sz="2000" dirty="0" smtClean="0"/>
              <a:t> = optimistic, social and active</a:t>
            </a:r>
          </a:p>
          <a:p>
            <a:endParaRPr lang="en-US" sz="1100" dirty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6600"/>
                </a:solidFill>
              </a:rPr>
              <a:t>Melancholic</a:t>
            </a:r>
            <a:r>
              <a:rPr lang="en-US" sz="2000" dirty="0" smtClean="0"/>
              <a:t> = wise, analytical and quiet</a:t>
            </a:r>
          </a:p>
          <a:p>
            <a:endParaRPr lang="en-US" sz="2000" dirty="0"/>
          </a:p>
          <a:p>
            <a:r>
              <a:rPr lang="en-US" sz="2200" dirty="0"/>
              <a:t>We still use these terms today, although our understanding of biology is now much more sophisticated</a:t>
            </a:r>
            <a:r>
              <a:rPr lang="en-US" sz="2200" dirty="0" smtClean="0"/>
              <a:t>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6899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707" y="2130425"/>
            <a:ext cx="4960469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Key Contexts for Shakespeare’s </a:t>
            </a:r>
            <a:br>
              <a:rPr lang="en-US" b="1" dirty="0" smtClean="0"/>
            </a:br>
            <a:r>
              <a:rPr lang="en-US" b="1" i="1" dirty="0" smtClean="0">
                <a:solidFill>
                  <a:srgbClr val="FFFFFF"/>
                </a:solidFill>
              </a:rPr>
              <a:t>Richard II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/>
              <a:t/>
            </a:r>
            <a:br>
              <a:rPr lang="en-US" b="1" i="1" dirty="0"/>
            </a:br>
            <a:r>
              <a:rPr lang="en-US" b="1" dirty="0" smtClean="0">
                <a:solidFill>
                  <a:srgbClr val="FF6600"/>
                </a:solidFill>
              </a:rPr>
              <a:t>Context 1: Elizabethan Belief Systems</a:t>
            </a:r>
            <a:r>
              <a:rPr lang="en-US" b="1" i="1" dirty="0" smtClean="0">
                <a:solidFill>
                  <a:srgbClr val="FF6600"/>
                </a:solidFill>
              </a:rPr>
              <a:t> 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76" y="1060824"/>
            <a:ext cx="3317157" cy="4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09" y="2075060"/>
            <a:ext cx="5100918" cy="351145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/>
              <a:t>Belief </a:t>
            </a:r>
            <a:r>
              <a:rPr lang="en-US" sz="4400" b="1" dirty="0"/>
              <a:t>1</a:t>
            </a:r>
            <a:r>
              <a:rPr lang="en-US" sz="4400" b="1" dirty="0" smtClean="0"/>
              <a:t>: The Importance of Hierarchy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6135" y="398180"/>
            <a:ext cx="4113984" cy="62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42"/>
            <a:ext cx="8229600" cy="113552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Hierarchy and Status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6353"/>
            <a:ext cx="8229600" cy="548341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600" dirty="0" smtClean="0"/>
              <a:t>In Elizabethan </a:t>
            </a:r>
            <a:r>
              <a:rPr lang="en-US" sz="2600" dirty="0"/>
              <a:t>England, </a:t>
            </a:r>
            <a:r>
              <a:rPr lang="en-US" sz="2600" dirty="0" smtClean="0"/>
              <a:t>ideas </a:t>
            </a:r>
            <a:r>
              <a:rPr lang="en-US" sz="2600" dirty="0"/>
              <a:t>of </a:t>
            </a:r>
            <a:r>
              <a:rPr lang="en-US" sz="2600" b="1" dirty="0"/>
              <a:t>hierarchy</a:t>
            </a:r>
            <a:r>
              <a:rPr lang="en-US" sz="2600" dirty="0"/>
              <a:t> and </a:t>
            </a:r>
            <a:r>
              <a:rPr lang="en-US" sz="2600" b="1" dirty="0"/>
              <a:t>status</a:t>
            </a:r>
            <a:r>
              <a:rPr lang="en-US" sz="2600" dirty="0"/>
              <a:t> underpinned people’s concept of society and the world. </a:t>
            </a:r>
            <a:endParaRPr lang="en-US" sz="2600" dirty="0" smtClean="0"/>
          </a:p>
          <a:p>
            <a:endParaRPr lang="en-US" sz="1100" dirty="0" smtClean="0"/>
          </a:p>
          <a:p>
            <a:r>
              <a:rPr lang="en-US" sz="2600" dirty="0" smtClean="0"/>
              <a:t>Elizabethans </a:t>
            </a:r>
            <a:r>
              <a:rPr lang="en-US" sz="2600" dirty="0"/>
              <a:t>believed that the whole universe was governed by </a:t>
            </a:r>
            <a:r>
              <a:rPr lang="en-US" sz="2600" b="1" dirty="0"/>
              <a:t>divine will</a:t>
            </a:r>
            <a:r>
              <a:rPr lang="en-US" sz="2600" dirty="0" smtClean="0"/>
              <a:t>.</a:t>
            </a:r>
          </a:p>
          <a:p>
            <a:endParaRPr lang="en-US" sz="1100" dirty="0"/>
          </a:p>
          <a:p>
            <a:r>
              <a:rPr lang="en-US" sz="2600" dirty="0"/>
              <a:t>Nature was the </a:t>
            </a:r>
            <a:r>
              <a:rPr lang="en-US" sz="2600" b="1" dirty="0"/>
              <a:t>instrument of God </a:t>
            </a:r>
            <a:r>
              <a:rPr lang="en-US" sz="2600" dirty="0"/>
              <a:t>and the social hierarchy was </a:t>
            </a:r>
            <a:r>
              <a:rPr lang="en-US" sz="2600" b="1" dirty="0"/>
              <a:t>a product of Nature</a:t>
            </a:r>
            <a:r>
              <a:rPr lang="en-US" sz="2600" dirty="0" smtClean="0"/>
              <a:t>.</a:t>
            </a:r>
          </a:p>
          <a:p>
            <a:endParaRPr lang="en-US" sz="1100" dirty="0"/>
          </a:p>
          <a:p>
            <a:r>
              <a:rPr lang="en-US" sz="2600" dirty="0"/>
              <a:t>It was therefore logical that </a:t>
            </a:r>
            <a:r>
              <a:rPr lang="en-US" sz="2600" b="1" dirty="0"/>
              <a:t>subordination</a:t>
            </a:r>
            <a:r>
              <a:rPr lang="en-US" sz="2600" dirty="0"/>
              <a:t> and </a:t>
            </a:r>
            <a:r>
              <a:rPr lang="en-US" sz="2600" b="1" dirty="0"/>
              <a:t>unity</a:t>
            </a:r>
            <a:r>
              <a:rPr lang="en-US" sz="2600" dirty="0"/>
              <a:t> were the natural rules to follow for the </a:t>
            </a:r>
            <a:r>
              <a:rPr lang="en-US" sz="2600" b="1" dirty="0"/>
              <a:t>state</a:t>
            </a:r>
            <a:r>
              <a:rPr lang="en-US" sz="2600" dirty="0"/>
              <a:t>, </a:t>
            </a:r>
            <a:r>
              <a:rPr lang="en-US" sz="2600" b="1" dirty="0"/>
              <a:t>families</a:t>
            </a:r>
            <a:r>
              <a:rPr lang="en-US" sz="2600" dirty="0"/>
              <a:t> and </a:t>
            </a:r>
            <a:r>
              <a:rPr lang="en-US" sz="2600" b="1" dirty="0"/>
              <a:t>individuals</a:t>
            </a:r>
            <a:r>
              <a:rPr lang="en-US" sz="2600" dirty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3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An Ordered Society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07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Elizabethan England, there </a:t>
            </a:r>
            <a:r>
              <a:rPr lang="en-US" sz="2400" dirty="0"/>
              <a:t>was a big division between the rich and </a:t>
            </a:r>
            <a:r>
              <a:rPr lang="en-US" sz="2400" dirty="0" smtClean="0"/>
              <a:t>poor. </a:t>
            </a:r>
          </a:p>
          <a:p>
            <a:endParaRPr lang="en-US" sz="11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aristocracy </a:t>
            </a:r>
            <a:r>
              <a:rPr lang="en-US" sz="2400" dirty="0" smtClean="0"/>
              <a:t>wielded </a:t>
            </a:r>
            <a:r>
              <a:rPr lang="en-US" sz="2400" dirty="0"/>
              <a:t>social power over poorer </a:t>
            </a:r>
            <a:r>
              <a:rPr lang="en-US" sz="2400" dirty="0" smtClean="0"/>
              <a:t>people.</a:t>
            </a:r>
          </a:p>
          <a:p>
            <a:endParaRPr lang="en-US" sz="1100" dirty="0"/>
          </a:p>
          <a:p>
            <a:r>
              <a:rPr lang="en-US" sz="2400" dirty="0"/>
              <a:t>Women were seen as </a:t>
            </a:r>
            <a:r>
              <a:rPr lang="en-US" sz="2400" b="1" dirty="0"/>
              <a:t>inferior</a:t>
            </a:r>
            <a:r>
              <a:rPr lang="en-US" sz="2400" dirty="0"/>
              <a:t> to men</a:t>
            </a:r>
            <a:r>
              <a:rPr lang="en-US" sz="2400" dirty="0" smtClean="0"/>
              <a:t>.</a:t>
            </a:r>
          </a:p>
          <a:p>
            <a:endParaRPr lang="en-US" sz="1100" dirty="0"/>
          </a:p>
          <a:p>
            <a:r>
              <a:rPr lang="en-US" sz="2400" dirty="0"/>
              <a:t>Opportunities for social advancement were fairly limited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400" dirty="0"/>
              <a:t>The King (or Queen, in the case of </a:t>
            </a:r>
            <a:r>
              <a:rPr lang="en-US" sz="2400" dirty="0" smtClean="0"/>
              <a:t>Elizabeth I) </a:t>
            </a:r>
            <a:r>
              <a:rPr lang="en-US" sz="2400" dirty="0"/>
              <a:t>was seen as being </a:t>
            </a:r>
            <a:r>
              <a:rPr lang="en-US" sz="2400" b="1" dirty="0"/>
              <a:t>appointed by God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1100" dirty="0"/>
          </a:p>
          <a:p>
            <a:r>
              <a:rPr lang="en-US" sz="2400" dirty="0"/>
              <a:t>This belief in the supremacy of the monarch is known as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The Divine Right of Kings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9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37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/>
              <a:t>Belief 2: The Divine Right of Kings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12" y="1464236"/>
            <a:ext cx="6428172" cy="479611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8029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79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Divine Right of Kings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9882"/>
            <a:ext cx="8229600" cy="512482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This was the belief that the monarch was </a:t>
            </a:r>
            <a:r>
              <a:rPr lang="en-US" sz="2400" b="1" dirty="0" smtClean="0"/>
              <a:t>appointed by God</a:t>
            </a:r>
            <a:r>
              <a:rPr lang="en-US" sz="2400" dirty="0" smtClean="0"/>
              <a:t>.</a:t>
            </a:r>
          </a:p>
          <a:p>
            <a:endParaRPr lang="en-US" sz="1100" dirty="0" smtClean="0"/>
          </a:p>
          <a:p>
            <a:r>
              <a:rPr lang="en-US" sz="2400" dirty="0" smtClean="0"/>
              <a:t>He/she was </a:t>
            </a:r>
            <a:r>
              <a:rPr lang="en-US" sz="2400" b="1" dirty="0" smtClean="0"/>
              <a:t>responsible only to God </a:t>
            </a:r>
            <a:r>
              <a:rPr lang="en-US" sz="2400" dirty="0" smtClean="0"/>
              <a:t>and not to his/her subjects or any earthly source.</a:t>
            </a:r>
          </a:p>
          <a:p>
            <a:endParaRPr lang="en-US" sz="1100" dirty="0" smtClean="0"/>
          </a:p>
          <a:p>
            <a:r>
              <a:rPr lang="en-US" sz="2400" dirty="0" smtClean="0"/>
              <a:t>A legitimate monarch is </a:t>
            </a:r>
            <a:r>
              <a:rPr lang="en-US" sz="2400" b="1" dirty="0" smtClean="0"/>
              <a:t>God’s deputy on earth</a:t>
            </a:r>
            <a:r>
              <a:rPr lang="en-US" sz="2400" dirty="0" smtClean="0"/>
              <a:t>.</a:t>
            </a:r>
          </a:p>
          <a:p>
            <a:endParaRPr lang="en-US" sz="1100" dirty="0" smtClean="0"/>
          </a:p>
          <a:p>
            <a:r>
              <a:rPr lang="en-US" sz="2400" dirty="0" smtClean="0"/>
              <a:t>Rebellion against the monarch is therefore </a:t>
            </a:r>
            <a:r>
              <a:rPr lang="en-US" sz="2400" b="1" dirty="0" smtClean="0"/>
              <a:t>a rebellion against God</a:t>
            </a:r>
            <a:r>
              <a:rPr lang="en-US" sz="2400" dirty="0" smtClean="0"/>
              <a:t>, and not just a crime against the King or Queen (</a:t>
            </a:r>
            <a:r>
              <a:rPr lang="en-US" sz="2400" b="1" dirty="0" smtClean="0"/>
              <a:t>treason</a:t>
            </a:r>
            <a:r>
              <a:rPr lang="en-US" sz="2400" dirty="0" smtClean="0"/>
              <a:t>) but a </a:t>
            </a:r>
            <a:r>
              <a:rPr lang="en-US" sz="2400" b="1" dirty="0" smtClean="0"/>
              <a:t>sin</a:t>
            </a:r>
            <a:r>
              <a:rPr lang="en-US" sz="2400" b="1" dirty="0"/>
              <a:t> </a:t>
            </a:r>
            <a:r>
              <a:rPr lang="en-US" sz="2400" b="1" dirty="0" smtClean="0"/>
              <a:t>against God</a:t>
            </a:r>
            <a:r>
              <a:rPr lang="en-US" sz="2400" dirty="0" smtClean="0"/>
              <a:t>.</a:t>
            </a:r>
          </a:p>
          <a:p>
            <a:endParaRPr lang="en-US" sz="1100" dirty="0" smtClean="0"/>
          </a:p>
          <a:p>
            <a:r>
              <a:rPr lang="en-US" sz="2400" dirty="0" smtClean="0"/>
              <a:t>This is an extremely important context in Richard II, as the play debates the nature of Kingship. </a:t>
            </a:r>
            <a:r>
              <a:rPr lang="en-US" sz="2400" b="1" dirty="0" smtClean="0"/>
              <a:t>Richard’s view of himself </a:t>
            </a:r>
            <a:r>
              <a:rPr lang="en-US" sz="2400" dirty="0" smtClean="0"/>
              <a:t>is influenced by the Divine Right of Kings </a:t>
            </a:r>
            <a:r>
              <a:rPr lang="mr-IN" sz="2400" dirty="0" smtClean="0"/>
              <a:t>–</a:t>
            </a:r>
            <a:r>
              <a:rPr lang="en-US" sz="2400" dirty="0" smtClean="0"/>
              <a:t> and this concept influences our </a:t>
            </a:r>
            <a:r>
              <a:rPr lang="en-US" sz="2400" b="1" dirty="0" smtClean="0"/>
              <a:t>perception of Bolingbroke’s rebellion against Richard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7320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88" y="1315387"/>
            <a:ext cx="4332941" cy="4525963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r>
              <a:rPr lang="en-US" sz="4400" b="1" dirty="0" smtClean="0"/>
              <a:t>Belief 3: </a:t>
            </a:r>
          </a:p>
          <a:p>
            <a:pPr marL="0" indent="0" algn="ctr">
              <a:buNone/>
            </a:pPr>
            <a:r>
              <a:rPr lang="en-US" sz="4400" b="1" dirty="0" smtClean="0"/>
              <a:t>The Great Chain of Being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5942"/>
            <a:ext cx="4330247" cy="6309789"/>
          </a:xfrm>
          <a:prstGeom prst="rect">
            <a:avLst/>
          </a:prstGeom>
          <a:ln w="38100">
            <a:solidFill>
              <a:srgbClr val="FF0723"/>
            </a:solidFill>
          </a:ln>
        </p:spPr>
      </p:pic>
    </p:spTree>
    <p:extLst>
      <p:ext uri="{BB962C8B-B14F-4D97-AF65-F5344CB8AC3E}">
        <p14:creationId xmlns:p14="http://schemas.microsoft.com/office/powerpoint/2010/main" val="158416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3000" contrast="-40000"/>
                    </a14:imgEffect>
                  </a14:imgLayer>
                </a14:imgProps>
              </a:ext>
            </a:extLst>
          </a:blip>
          <a:srcRect b="399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The Great Chain of Being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531905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Elizabethans believed in a strict </a:t>
            </a:r>
            <a:r>
              <a:rPr lang="en-US" sz="2400" b="1" dirty="0" smtClean="0">
                <a:solidFill>
                  <a:schemeClr val="bg1"/>
                </a:solidFill>
              </a:rPr>
              <a:t>hierarchy</a:t>
            </a:r>
            <a:r>
              <a:rPr lang="en-US" sz="2400" dirty="0" smtClean="0">
                <a:solidFill>
                  <a:schemeClr val="bg1"/>
                </a:solidFill>
              </a:rPr>
              <a:t> which underpinned society. 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verything and everyone had a place.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This hierarchy was connected to </a:t>
            </a:r>
            <a:r>
              <a:rPr lang="en-US" sz="2400" b="1" dirty="0" smtClean="0">
                <a:solidFill>
                  <a:schemeClr val="bg1"/>
                </a:solidFill>
              </a:rPr>
              <a:t>Christian belief</a:t>
            </a:r>
            <a:r>
              <a:rPr lang="en-US" sz="2400" dirty="0" smtClean="0">
                <a:solidFill>
                  <a:schemeClr val="bg1"/>
                </a:solidFill>
              </a:rPr>
              <a:t>, so God was at the top, and everything beneath Him also had a place – even down to rocks and minerals!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Because of the </a:t>
            </a:r>
            <a:r>
              <a:rPr lang="en-US" sz="2400" b="1" dirty="0" smtClean="0">
                <a:solidFill>
                  <a:schemeClr val="bg1"/>
                </a:solidFill>
              </a:rPr>
              <a:t>Divine Right of Kings</a:t>
            </a:r>
            <a:r>
              <a:rPr lang="en-US" sz="2400" dirty="0" smtClean="0">
                <a:solidFill>
                  <a:schemeClr val="bg1"/>
                </a:solidFill>
              </a:rPr>
              <a:t>, the monarch was seen as above all other men.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attempt to move up this hierarchy, and/or to take the place of someone above you in the chain, is known as </a:t>
            </a:r>
            <a:r>
              <a:rPr lang="en-US" sz="2400" b="1" dirty="0" smtClean="0">
                <a:solidFill>
                  <a:schemeClr val="bg1"/>
                </a:solidFill>
              </a:rPr>
              <a:t>‘usurpation’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Elizabethans believed that </a:t>
            </a:r>
            <a:r>
              <a:rPr lang="en-US" sz="2400" b="1" dirty="0" smtClean="0">
                <a:solidFill>
                  <a:schemeClr val="bg1"/>
                </a:solidFill>
              </a:rPr>
              <a:t>usurpation could lead to chaos</a:t>
            </a:r>
            <a:r>
              <a:rPr lang="en-US" sz="2400" dirty="0" smtClean="0">
                <a:solidFill>
                  <a:schemeClr val="bg1"/>
                </a:solidFill>
              </a:rPr>
              <a:t>, because it interrupted the </a:t>
            </a:r>
            <a:r>
              <a:rPr lang="en-US" sz="2400" b="1" dirty="0" smtClean="0">
                <a:solidFill>
                  <a:schemeClr val="bg1"/>
                </a:solidFill>
              </a:rPr>
              <a:t>natural order </a:t>
            </a:r>
            <a:r>
              <a:rPr lang="en-US" sz="2400" dirty="0" smtClean="0">
                <a:solidFill>
                  <a:schemeClr val="bg1"/>
                </a:solidFill>
              </a:rPr>
              <a:t>of the universe.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41487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34382</TotalTime>
  <Words>830</Words>
  <Application>Microsoft Office PowerPoint</Application>
  <PresentationFormat>On-screen Show (4:3)</PresentationFormat>
  <Paragraphs>121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Black</vt:lpstr>
      <vt:lpstr>PowerPoint Presentation</vt:lpstr>
      <vt:lpstr>  Key Contexts for Shakespeare’s  Richard II    Context 1: Elizabethan Belief Systems  </vt:lpstr>
      <vt:lpstr>PowerPoint Presentation</vt:lpstr>
      <vt:lpstr>Hierarchy and Status</vt:lpstr>
      <vt:lpstr>An Ordered Society</vt:lpstr>
      <vt:lpstr>PowerPoint Presentation</vt:lpstr>
      <vt:lpstr>The Divine Right of Kings</vt:lpstr>
      <vt:lpstr>PowerPoint Presentation</vt:lpstr>
      <vt:lpstr>The Great Chain of Being</vt:lpstr>
      <vt:lpstr>PowerPoint Presentation</vt:lpstr>
      <vt:lpstr>Hierarchies Within the Universe</vt:lpstr>
      <vt:lpstr>PowerPoint Presentation</vt:lpstr>
      <vt:lpstr>The Four Elements</vt:lpstr>
      <vt:lpstr>PowerPoint Presentation</vt:lpstr>
      <vt:lpstr>The Position of Mankind in the Universe</vt:lpstr>
      <vt:lpstr>The Four Humours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Chain of Being</dc:title>
  <dc:creator>Rachel Waring</dc:creator>
  <cp:lastModifiedBy>Bob</cp:lastModifiedBy>
  <cp:revision>67</cp:revision>
  <dcterms:created xsi:type="dcterms:W3CDTF">2017-01-03T00:02:27Z</dcterms:created>
  <dcterms:modified xsi:type="dcterms:W3CDTF">2017-05-03T09:08:57Z</dcterms:modified>
</cp:coreProperties>
</file>