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1" r:id="rId2"/>
    <p:sldId id="257" r:id="rId3"/>
    <p:sldId id="281" r:id="rId4"/>
    <p:sldId id="258" r:id="rId5"/>
    <p:sldId id="270" r:id="rId6"/>
    <p:sldId id="283" r:id="rId7"/>
    <p:sldId id="284" r:id="rId8"/>
    <p:sldId id="269" r:id="rId9"/>
    <p:sldId id="288" r:id="rId10"/>
    <p:sldId id="289" r:id="rId11"/>
    <p:sldId id="290" r:id="rId12"/>
    <p:sldId id="285" r:id="rId13"/>
    <p:sldId id="279" r:id="rId14"/>
    <p:sldId id="278" r:id="rId15"/>
    <p:sldId id="275" r:id="rId16"/>
    <p:sldId id="276" r:id="rId17"/>
    <p:sldId id="280" r:id="rId18"/>
    <p:sldId id="274" r:id="rId19"/>
    <p:sldId id="287" r:id="rId20"/>
    <p:sldId id="268" r:id="rId21"/>
    <p:sldId id="272" r:id="rId22"/>
    <p:sldId id="266" r:id="rId23"/>
    <p:sldId id="27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3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1"/>
  </p:normalViewPr>
  <p:slideViewPr>
    <p:cSldViewPr snapToGrid="0" snapToObjects="1">
      <p:cViewPr varScale="1">
        <p:scale>
          <a:sx n="64" d="100"/>
          <a:sy n="64" d="100"/>
        </p:scale>
        <p:origin x="-97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A0A37-82FF-104A-A012-A29BC9EEB78C}" type="datetimeFigureOut">
              <a:rPr lang="en-US" smtClean="0"/>
              <a:t>5/3/2017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7A641-508C-9F41-9DC6-723856711241}" type="slidenum">
              <a:rPr lang="en-US" smtClean="0"/>
              <a:t>‹#›</a:t>
            </a:fld>
            <a:endParaRPr lang="en-US"/>
          </a:p>
        </p:txBody>
      </p:sp>
    </p:spTree>
    <p:extLst>
      <p:ext uri="{BB962C8B-B14F-4D97-AF65-F5344CB8AC3E}">
        <p14:creationId xmlns:p14="http://schemas.microsoft.com/office/powerpoint/2010/main" val="1881478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1AB9B3E-E049-1A4D-8A3E-5B15EE0E97D5}"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192733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AB9B3E-E049-1A4D-8A3E-5B15EE0E97D5}"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646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AB9B3E-E049-1A4D-8A3E-5B15EE0E97D5}"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156211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AB9B3E-E049-1A4D-8A3E-5B15EE0E97D5}"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399545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1AB9B3E-E049-1A4D-8A3E-5B15EE0E97D5}"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179642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1AB9B3E-E049-1A4D-8A3E-5B15EE0E97D5}"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296188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1AB9B3E-E049-1A4D-8A3E-5B15EE0E97D5}"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345573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1AB9B3E-E049-1A4D-8A3E-5B15EE0E97D5}"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329311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B9B3E-E049-1A4D-8A3E-5B15EE0E97D5}" type="datetimeFigureOut">
              <a:rPr lang="en-US" smtClean="0"/>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2531276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1AB9B3E-E049-1A4D-8A3E-5B15EE0E97D5}"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2623415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1AB9B3E-E049-1A4D-8A3E-5B15EE0E97D5}"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025F-0001-214E-A480-548675DEE058}" type="slidenum">
              <a:rPr lang="en-US" smtClean="0"/>
              <a:t>‹#›</a:t>
            </a:fld>
            <a:endParaRPr lang="en-US"/>
          </a:p>
        </p:txBody>
      </p:sp>
    </p:spTree>
    <p:extLst>
      <p:ext uri="{BB962C8B-B14F-4D97-AF65-F5344CB8AC3E}">
        <p14:creationId xmlns:p14="http://schemas.microsoft.com/office/powerpoint/2010/main" val="330164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B9B3E-E049-1A4D-8A3E-5B15EE0E97D5}" type="datetimeFigureOut">
              <a:rPr lang="en-US" smtClean="0"/>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0025F-0001-214E-A480-548675DEE058}" type="slidenum">
              <a:rPr lang="en-US" smtClean="0"/>
              <a:t>‹#›</a:t>
            </a:fld>
            <a:endParaRPr lang="en-US"/>
          </a:p>
        </p:txBody>
      </p:sp>
    </p:spTree>
    <p:extLst>
      <p:ext uri="{BB962C8B-B14F-4D97-AF65-F5344CB8AC3E}">
        <p14:creationId xmlns:p14="http://schemas.microsoft.com/office/powerpoint/2010/main" val="45526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5" name="Title 1"/>
          <p:cNvSpPr txBox="1">
            <a:spLocks/>
          </p:cNvSpPr>
          <p:nvPr/>
        </p:nvSpPr>
        <p:spPr bwMode="auto">
          <a:xfrm>
            <a:off x="498056" y="2149475"/>
            <a:ext cx="815567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Cambria" charset="0"/>
                <a:cs typeface="Arial" charset="0"/>
              </a:rPr>
              <a:t>AL English Literature Resource</a:t>
            </a:r>
            <a:endParaRPr lang="en-GB" sz="4400" b="1" dirty="0">
              <a:solidFill>
                <a:srgbClr val="FFFFFF"/>
              </a:solidFill>
              <a:latin typeface="Cambria" charset="0"/>
              <a:cs typeface="Arial" charset="0"/>
            </a:endParaRPr>
          </a:p>
        </p:txBody>
      </p:sp>
      <p:sp>
        <p:nvSpPr>
          <p:cNvPr id="26626" name="Subtitle 2"/>
          <p:cNvSpPr txBox="1">
            <a:spLocks/>
          </p:cNvSpPr>
          <p:nvPr/>
        </p:nvSpPr>
        <p:spPr bwMode="auto">
          <a:xfrm>
            <a:off x="323850" y="3571875"/>
            <a:ext cx="8496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Clr>
                <a:srgbClr val="0BD0D9"/>
              </a:buClr>
              <a:buSzPct val="95000"/>
              <a:buFont typeface="Wingdings 2" charset="0"/>
              <a:buNone/>
            </a:pPr>
            <a:r>
              <a:rPr lang="en-US" sz="3200" b="1" dirty="0" smtClean="0">
                <a:solidFill>
                  <a:schemeClr val="bg1"/>
                </a:solidFill>
                <a:latin typeface="Calibri" charset="0"/>
                <a:cs typeface="Arial" charset="0"/>
              </a:rPr>
              <a:t>The Real History Behind the Play</a:t>
            </a:r>
            <a:endParaRPr lang="en-GB" sz="3200" b="1" dirty="0">
              <a:solidFill>
                <a:schemeClr val="bg1"/>
              </a:solidFill>
              <a:latin typeface="Calibri" charset="0"/>
              <a:cs typeface="Arial" charset="0"/>
            </a:endParaRPr>
          </a:p>
        </p:txBody>
      </p:sp>
      <p:pic>
        <p:nvPicPr>
          <p:cNvPr id="26627"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158750"/>
            <a:ext cx="1081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A5559B-F2CC-FE4C-B1CA-34D660FA9156}" type="slidenum">
              <a:rPr lang="en-GB" sz="1200">
                <a:solidFill>
                  <a:srgbClr val="045C75"/>
                </a:solidFill>
                <a:cs typeface="Arial" charset="0"/>
              </a:rPr>
              <a:pPr/>
              <a:t>1</a:t>
            </a:fld>
            <a:endParaRPr lang="en-GB" sz="1200">
              <a:solidFill>
                <a:srgbClr val="045C75"/>
              </a:solidFill>
              <a:cs typeface="Arial" charset="0"/>
            </a:endParaRPr>
          </a:p>
        </p:txBody>
      </p:sp>
    </p:spTree>
    <p:extLst>
      <p:ext uri="{BB962C8B-B14F-4D97-AF65-F5344CB8AC3E}">
        <p14:creationId xmlns:p14="http://schemas.microsoft.com/office/powerpoint/2010/main" val="2127920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417320"/>
            <a:ext cx="7200900" cy="4525963"/>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smtClean="0">
                <a:solidFill>
                  <a:schemeClr val="bg1"/>
                </a:solidFill>
              </a:rPr>
              <a:t>The following slide contains a simplified version of the family tree which unites Richard II, Bolingbroke, John of Gaunt </a:t>
            </a:r>
            <a:r>
              <a:rPr lang="mr-IN" sz="2400" dirty="0" smtClean="0">
                <a:solidFill>
                  <a:schemeClr val="bg1"/>
                </a:solidFill>
              </a:rPr>
              <a:t>–</a:t>
            </a:r>
            <a:r>
              <a:rPr lang="en-US" sz="2400" dirty="0" smtClean="0">
                <a:solidFill>
                  <a:schemeClr val="bg1"/>
                </a:solidFill>
              </a:rPr>
              <a:t> and, around 200 years later </a:t>
            </a:r>
            <a:r>
              <a:rPr lang="mr-IN" sz="2400" dirty="0" smtClean="0">
                <a:solidFill>
                  <a:schemeClr val="bg1"/>
                </a:solidFill>
              </a:rPr>
              <a:t>–</a:t>
            </a:r>
            <a:r>
              <a:rPr lang="en-US" sz="2400" dirty="0" smtClean="0">
                <a:solidFill>
                  <a:schemeClr val="bg1"/>
                </a:solidFill>
              </a:rPr>
              <a:t> Elizabeth I.</a:t>
            </a:r>
            <a:endParaRPr lang="en-US" sz="2400" dirty="0">
              <a:solidFill>
                <a:schemeClr val="bg1"/>
              </a:solidFill>
            </a:endParaRPr>
          </a:p>
        </p:txBody>
      </p:sp>
    </p:spTree>
    <p:extLst>
      <p:ext uri="{BB962C8B-B14F-4D97-AF65-F5344CB8AC3E}">
        <p14:creationId xmlns:p14="http://schemas.microsoft.com/office/powerpoint/2010/main" val="31643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0" y="0"/>
            <a:ext cx="9540875" cy="6858000"/>
          </a:xfrm>
        </p:spPr>
        <p:txBody>
          <a:bodyPr/>
          <a:lstStyle/>
          <a:p>
            <a:pPr algn="ctr">
              <a:lnSpc>
                <a:spcPct val="80000"/>
              </a:lnSpc>
              <a:buFontTx/>
              <a:buNone/>
            </a:pPr>
            <a:r>
              <a:rPr lang="en-GB" sz="2400" b="1" dirty="0">
                <a:solidFill>
                  <a:schemeClr val="bg1"/>
                </a:solidFill>
                <a:latin typeface="Calibri"/>
                <a:cs typeface="Calibri"/>
              </a:rPr>
              <a:t>Edward III</a:t>
            </a:r>
          </a:p>
          <a:p>
            <a:pPr>
              <a:lnSpc>
                <a:spcPct val="80000"/>
              </a:lnSpc>
              <a:buFontTx/>
              <a:buNone/>
            </a:pPr>
            <a:endParaRPr lang="en-GB" sz="2400" b="1" dirty="0">
              <a:solidFill>
                <a:schemeClr val="bg1"/>
              </a:solidFill>
              <a:latin typeface="Calibri"/>
              <a:cs typeface="Calibri"/>
            </a:endParaRPr>
          </a:p>
          <a:p>
            <a:pPr>
              <a:lnSpc>
                <a:spcPct val="80000"/>
              </a:lnSpc>
              <a:buFontTx/>
              <a:buNone/>
            </a:pPr>
            <a:endParaRPr lang="en-GB" sz="1200" b="1" dirty="0">
              <a:solidFill>
                <a:schemeClr val="bg1"/>
              </a:solidFill>
              <a:latin typeface="Calibri"/>
              <a:cs typeface="Calibri"/>
            </a:endParaRPr>
          </a:p>
          <a:p>
            <a:pPr>
              <a:lnSpc>
                <a:spcPct val="80000"/>
              </a:lnSpc>
              <a:buFontTx/>
              <a:buNone/>
            </a:pPr>
            <a:endParaRPr lang="en-GB" sz="12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r>
              <a:rPr lang="en-GB" sz="1400" b="1" dirty="0">
                <a:solidFill>
                  <a:schemeClr val="bg1"/>
                </a:solidFill>
                <a:latin typeface="Calibri"/>
                <a:cs typeface="Calibri"/>
              </a:rPr>
              <a:t>The Black Prince	        </a:t>
            </a:r>
            <a:r>
              <a:rPr lang="en-GB" sz="1400" b="1" dirty="0" smtClean="0">
                <a:solidFill>
                  <a:schemeClr val="bg1"/>
                </a:solidFill>
                <a:latin typeface="Calibri"/>
                <a:cs typeface="Calibri"/>
              </a:rPr>
              <a:t>	         </a:t>
            </a:r>
            <a:r>
              <a:rPr lang="en-GB" sz="1400" b="1" dirty="0">
                <a:solidFill>
                  <a:schemeClr val="bg1"/>
                </a:solidFill>
                <a:latin typeface="Calibri"/>
                <a:cs typeface="Calibri"/>
              </a:rPr>
              <a:t>Lionel                                </a:t>
            </a:r>
            <a:r>
              <a:rPr lang="en-GB" sz="1400" b="1" dirty="0" smtClean="0">
                <a:solidFill>
                  <a:schemeClr val="bg1"/>
                </a:solidFill>
                <a:latin typeface="Calibri"/>
                <a:cs typeface="Calibri"/>
              </a:rPr>
              <a:t>             Edmund      </a:t>
            </a:r>
            <a:r>
              <a:rPr lang="en-GB" sz="1400" b="1" dirty="0">
                <a:solidFill>
                  <a:schemeClr val="bg1"/>
                </a:solidFill>
                <a:latin typeface="Calibri"/>
                <a:cs typeface="Calibri"/>
              </a:rPr>
              <a:t>Blanche = </a:t>
            </a:r>
            <a:r>
              <a:rPr lang="en-GB" sz="1400" b="1" dirty="0">
                <a:solidFill>
                  <a:schemeClr val="accent5">
                    <a:lumMod val="60000"/>
                    <a:lumOff val="40000"/>
                  </a:schemeClr>
                </a:solidFill>
                <a:latin typeface="Calibri"/>
                <a:cs typeface="Calibri"/>
              </a:rPr>
              <a:t>John of Gaunt </a:t>
            </a:r>
            <a:r>
              <a:rPr lang="en-GB" sz="1400" b="1" dirty="0">
                <a:solidFill>
                  <a:schemeClr val="bg1"/>
                </a:solidFill>
                <a:latin typeface="Calibri"/>
                <a:cs typeface="Calibri"/>
              </a:rPr>
              <a:t>+ Catherine </a:t>
            </a:r>
            <a:r>
              <a:rPr lang="en-GB" sz="1400" b="1" dirty="0" err="1">
                <a:solidFill>
                  <a:schemeClr val="bg1"/>
                </a:solidFill>
                <a:latin typeface="Calibri"/>
                <a:cs typeface="Calibri"/>
              </a:rPr>
              <a:t>Swinford</a:t>
            </a:r>
            <a:endParaRPr lang="en-GB" sz="1400" b="1" dirty="0">
              <a:solidFill>
                <a:schemeClr val="bg1"/>
              </a:solidFill>
              <a:latin typeface="Calibri"/>
              <a:cs typeface="Calibri"/>
            </a:endParaRPr>
          </a:p>
          <a:p>
            <a:pPr>
              <a:lnSpc>
                <a:spcPct val="80000"/>
              </a:lnSpc>
              <a:buFontTx/>
              <a:buNone/>
            </a:pPr>
            <a:endParaRPr lang="en-GB" sz="1400" b="1" dirty="0">
              <a:solidFill>
                <a:schemeClr val="bg1"/>
              </a:solidFill>
              <a:latin typeface="Calibri"/>
              <a:cs typeface="Calibri"/>
            </a:endParaRPr>
          </a:p>
          <a:p>
            <a:pPr>
              <a:lnSpc>
                <a:spcPct val="80000"/>
              </a:lnSpc>
              <a:buFontTx/>
              <a:buNone/>
            </a:pPr>
            <a:endParaRPr lang="en-GB" sz="1400" b="1" dirty="0">
              <a:solidFill>
                <a:schemeClr val="bg1"/>
              </a:solidFill>
              <a:latin typeface="Calibri"/>
              <a:cs typeface="Calibri"/>
            </a:endParaRPr>
          </a:p>
          <a:p>
            <a:pPr>
              <a:lnSpc>
                <a:spcPct val="80000"/>
              </a:lnSpc>
              <a:buFontTx/>
              <a:buNone/>
            </a:pPr>
            <a:r>
              <a:rPr lang="en-GB" sz="1200" b="1" dirty="0">
                <a:solidFill>
                  <a:srgbClr val="FF6325"/>
                </a:solidFill>
                <a:latin typeface="Calibri"/>
                <a:cs typeface="Calibri"/>
              </a:rPr>
              <a:t>      </a:t>
            </a:r>
            <a:r>
              <a:rPr lang="en-GB" sz="1600" b="1" dirty="0">
                <a:solidFill>
                  <a:srgbClr val="FF6325"/>
                </a:solidFill>
                <a:latin typeface="Calibri"/>
                <a:cs typeface="Calibri"/>
              </a:rPr>
              <a:t>Richard II</a:t>
            </a:r>
            <a:r>
              <a:rPr lang="en-GB" sz="1200" b="1" dirty="0">
                <a:solidFill>
                  <a:schemeClr val="bg1"/>
                </a:solidFill>
                <a:latin typeface="Calibri"/>
                <a:cs typeface="Calibri"/>
              </a:rPr>
              <a:t>	</a:t>
            </a:r>
            <a:r>
              <a:rPr lang="en-GB" sz="1400" b="1" dirty="0" err="1">
                <a:solidFill>
                  <a:schemeClr val="bg1"/>
                </a:solidFill>
                <a:latin typeface="Calibri"/>
                <a:cs typeface="Calibri"/>
              </a:rPr>
              <a:t>Philippa</a:t>
            </a:r>
            <a:r>
              <a:rPr lang="en-GB" sz="1400" b="1" dirty="0">
                <a:solidFill>
                  <a:schemeClr val="bg1"/>
                </a:solidFill>
                <a:latin typeface="Calibri"/>
                <a:cs typeface="Calibri"/>
              </a:rPr>
              <a:t> = Edmund Mortimer</a:t>
            </a: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600" b="1" dirty="0" smtClean="0">
                <a:solidFill>
                  <a:schemeClr val="accent5">
                    <a:lumMod val="60000"/>
                    <a:lumOff val="40000"/>
                  </a:schemeClr>
                </a:solidFill>
                <a:latin typeface="Calibri"/>
                <a:cs typeface="Calibri"/>
              </a:rPr>
              <a:t>Henry </a:t>
            </a:r>
            <a:r>
              <a:rPr lang="en-GB" sz="1600" b="1" dirty="0">
                <a:solidFill>
                  <a:schemeClr val="accent5">
                    <a:lumMod val="60000"/>
                    <a:lumOff val="40000"/>
                  </a:schemeClr>
                </a:solidFill>
                <a:latin typeface="Calibri"/>
                <a:cs typeface="Calibri"/>
              </a:rPr>
              <a:t>IV</a:t>
            </a: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400" b="1" dirty="0" smtClean="0">
                <a:solidFill>
                  <a:schemeClr val="bg1"/>
                </a:solidFill>
                <a:latin typeface="Calibri"/>
                <a:cs typeface="Calibri"/>
              </a:rPr>
              <a:t>Earl </a:t>
            </a:r>
            <a:r>
              <a:rPr lang="en-GB" sz="1400" b="1" dirty="0">
                <a:solidFill>
                  <a:schemeClr val="bg1"/>
                </a:solidFill>
                <a:latin typeface="Calibri"/>
                <a:cs typeface="Calibri"/>
              </a:rPr>
              <a:t>of Somerset</a:t>
            </a:r>
          </a:p>
          <a:p>
            <a:pPr>
              <a:lnSpc>
                <a:spcPct val="80000"/>
              </a:lnSpc>
              <a:buFontTx/>
              <a:buNone/>
            </a:pPr>
            <a:endParaRPr lang="en-GB" sz="14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p>
          <a:p>
            <a:pPr>
              <a:lnSpc>
                <a:spcPct val="80000"/>
              </a:lnSpc>
              <a:buFontTx/>
              <a:buNone/>
            </a:pP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400" b="1" dirty="0" smtClean="0">
                <a:solidFill>
                  <a:schemeClr val="bg1"/>
                </a:solidFill>
                <a:latin typeface="Calibri"/>
                <a:cs typeface="Calibri"/>
              </a:rPr>
              <a:t>Roger </a:t>
            </a:r>
            <a:r>
              <a:rPr lang="en-GB" sz="1400" b="1" dirty="0">
                <a:solidFill>
                  <a:schemeClr val="bg1"/>
                </a:solidFill>
                <a:latin typeface="Calibri"/>
                <a:cs typeface="Calibri"/>
              </a:rPr>
              <a:t>Mortimer</a:t>
            </a: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600" b="1" dirty="0" smtClean="0">
                <a:solidFill>
                  <a:schemeClr val="bg1"/>
                </a:solidFill>
                <a:latin typeface="Calibri"/>
                <a:cs typeface="Calibri"/>
              </a:rPr>
              <a:t>Henry </a:t>
            </a:r>
            <a:r>
              <a:rPr lang="en-GB" sz="1600" b="1" dirty="0">
                <a:solidFill>
                  <a:schemeClr val="bg1"/>
                </a:solidFill>
                <a:latin typeface="Calibri"/>
                <a:cs typeface="Calibri"/>
              </a:rPr>
              <a:t>V</a:t>
            </a:r>
            <a:r>
              <a:rPr lang="en-GB" sz="1200" b="1" dirty="0">
                <a:solidFill>
                  <a:schemeClr val="bg1"/>
                </a:solidFill>
                <a:latin typeface="Calibri"/>
                <a:cs typeface="Calibri"/>
              </a:rPr>
              <a:t>                </a:t>
            </a:r>
            <a:r>
              <a:rPr lang="en-GB" sz="1400" b="1" dirty="0" smtClean="0">
                <a:solidFill>
                  <a:schemeClr val="bg1"/>
                </a:solidFill>
                <a:latin typeface="Calibri"/>
                <a:cs typeface="Calibri"/>
              </a:rPr>
              <a:t>Duke </a:t>
            </a:r>
            <a:r>
              <a:rPr lang="en-GB" sz="1400" b="1" dirty="0">
                <a:solidFill>
                  <a:schemeClr val="bg1"/>
                </a:solidFill>
                <a:latin typeface="Calibri"/>
                <a:cs typeface="Calibri"/>
              </a:rPr>
              <a:t>of Somerset</a:t>
            </a:r>
          </a:p>
          <a:p>
            <a:pPr>
              <a:lnSpc>
                <a:spcPct val="80000"/>
              </a:lnSpc>
              <a:buFontTx/>
              <a:buNone/>
            </a:pPr>
            <a:endParaRPr lang="en-GB" sz="14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p>
          <a:p>
            <a:pPr>
              <a:lnSpc>
                <a:spcPct val="80000"/>
              </a:lnSpc>
              <a:buFontTx/>
              <a:buNone/>
            </a:pP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400" b="1" dirty="0" smtClean="0">
                <a:solidFill>
                  <a:schemeClr val="bg1"/>
                </a:solidFill>
                <a:latin typeface="Calibri"/>
                <a:cs typeface="Calibri"/>
              </a:rPr>
              <a:t>Anne </a:t>
            </a:r>
            <a:r>
              <a:rPr lang="en-GB" sz="1400" b="1" dirty="0">
                <a:solidFill>
                  <a:schemeClr val="bg1"/>
                </a:solidFill>
                <a:latin typeface="Calibri"/>
                <a:cs typeface="Calibri"/>
              </a:rPr>
              <a:t>= Richard          </a:t>
            </a:r>
            <a:r>
              <a:rPr lang="en-GB" sz="1400" b="1" dirty="0" smtClean="0">
                <a:solidFill>
                  <a:schemeClr val="bg1"/>
                </a:solidFill>
                <a:latin typeface="Calibri"/>
                <a:cs typeface="Calibri"/>
              </a:rPr>
              <a:t>                Queen </a:t>
            </a:r>
            <a:r>
              <a:rPr lang="en-GB" sz="1400" b="1" dirty="0">
                <a:solidFill>
                  <a:schemeClr val="bg1"/>
                </a:solidFill>
                <a:latin typeface="Calibri"/>
                <a:cs typeface="Calibri"/>
              </a:rPr>
              <a:t>Margaret =</a:t>
            </a:r>
            <a:r>
              <a:rPr lang="en-GB" sz="1200" b="1" dirty="0">
                <a:solidFill>
                  <a:schemeClr val="bg1"/>
                </a:solidFill>
                <a:latin typeface="Calibri"/>
                <a:cs typeface="Calibri"/>
              </a:rPr>
              <a:t> </a:t>
            </a:r>
            <a:r>
              <a:rPr lang="en-GB" sz="1600" b="1" dirty="0">
                <a:solidFill>
                  <a:schemeClr val="bg1"/>
                </a:solidFill>
                <a:latin typeface="Calibri"/>
                <a:cs typeface="Calibri"/>
              </a:rPr>
              <a:t>Henry VI</a:t>
            </a:r>
            <a:r>
              <a:rPr lang="en-GB" sz="1200" b="1" dirty="0">
                <a:solidFill>
                  <a:schemeClr val="bg1"/>
                </a:solidFill>
                <a:latin typeface="Calibri"/>
                <a:cs typeface="Calibri"/>
              </a:rPr>
              <a:t>    </a:t>
            </a:r>
            <a:r>
              <a:rPr lang="en-GB" sz="1400" b="1" dirty="0">
                <a:solidFill>
                  <a:schemeClr val="bg1"/>
                </a:solidFill>
                <a:latin typeface="Calibri"/>
                <a:cs typeface="Calibri"/>
              </a:rPr>
              <a:t>Margaret Beaufort = Edmund Tudor</a:t>
            </a:r>
          </a:p>
          <a:p>
            <a:pPr>
              <a:lnSpc>
                <a:spcPct val="80000"/>
              </a:lnSpc>
              <a:buFontTx/>
              <a:buNone/>
            </a:pPr>
            <a:endParaRPr lang="en-GB" sz="1400" b="1" dirty="0">
              <a:solidFill>
                <a:schemeClr val="bg1"/>
              </a:solidFill>
              <a:latin typeface="Calibri"/>
              <a:cs typeface="Calibri"/>
            </a:endParaRPr>
          </a:p>
          <a:p>
            <a:pPr>
              <a:lnSpc>
                <a:spcPct val="80000"/>
              </a:lnSpc>
              <a:buFontTx/>
              <a:buNone/>
            </a:pPr>
            <a:endParaRPr lang="en-GB" sz="14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400" b="1" dirty="0" smtClean="0">
                <a:solidFill>
                  <a:schemeClr val="bg1"/>
                </a:solidFill>
                <a:latin typeface="Calibri"/>
                <a:cs typeface="Calibri"/>
              </a:rPr>
              <a:t>Richard</a:t>
            </a:r>
            <a:r>
              <a:rPr lang="en-GB" sz="1400" b="1" dirty="0">
                <a:solidFill>
                  <a:schemeClr val="bg1"/>
                </a:solidFill>
                <a:latin typeface="Calibri"/>
                <a:cs typeface="Calibri"/>
              </a:rPr>
              <a:t>		                      </a:t>
            </a:r>
            <a:r>
              <a:rPr lang="en-GB" sz="1400" b="1" dirty="0" smtClean="0">
                <a:solidFill>
                  <a:schemeClr val="bg1"/>
                </a:solidFill>
                <a:latin typeface="Calibri"/>
                <a:cs typeface="Calibri"/>
              </a:rPr>
              <a:t>             </a:t>
            </a:r>
            <a:r>
              <a:rPr lang="en-GB" sz="1400" b="1" dirty="0">
                <a:solidFill>
                  <a:schemeClr val="bg1"/>
                </a:solidFill>
                <a:latin typeface="Calibri"/>
                <a:cs typeface="Calibri"/>
              </a:rPr>
              <a:t>Prince </a:t>
            </a:r>
            <a:r>
              <a:rPr lang="en-GB" sz="1400" b="1" dirty="0" smtClean="0">
                <a:solidFill>
                  <a:schemeClr val="bg1"/>
                </a:solidFill>
                <a:latin typeface="Calibri"/>
                <a:cs typeface="Calibri"/>
              </a:rPr>
              <a:t>Edward</a:t>
            </a:r>
            <a:r>
              <a:rPr lang="en-GB" sz="1200" b="1" dirty="0" smtClean="0">
                <a:solidFill>
                  <a:schemeClr val="bg1"/>
                </a:solidFill>
                <a:latin typeface="Calibri"/>
                <a:cs typeface="Calibri"/>
              </a:rPr>
              <a:t>       		    	          </a:t>
            </a:r>
            <a:r>
              <a:rPr lang="en-GB" sz="1600" b="1" dirty="0" smtClean="0">
                <a:solidFill>
                  <a:schemeClr val="bg1"/>
                </a:solidFill>
                <a:latin typeface="Calibri"/>
                <a:cs typeface="Calibri"/>
              </a:rPr>
              <a:t>Henry </a:t>
            </a:r>
            <a:r>
              <a:rPr lang="en-GB" sz="1600" b="1" dirty="0">
                <a:solidFill>
                  <a:schemeClr val="bg1"/>
                </a:solidFill>
                <a:latin typeface="Calibri"/>
                <a:cs typeface="Calibri"/>
              </a:rPr>
              <a:t>VII</a:t>
            </a:r>
          </a:p>
          <a:p>
            <a:pPr>
              <a:lnSpc>
                <a:spcPct val="80000"/>
              </a:lnSpc>
              <a:buFontTx/>
              <a:buNone/>
            </a:pPr>
            <a:endParaRPr lang="en-GB" sz="1200" b="1" dirty="0">
              <a:solidFill>
                <a:schemeClr val="bg1"/>
              </a:solidFill>
              <a:latin typeface="Calibri"/>
              <a:cs typeface="Calibri"/>
            </a:endParaRPr>
          </a:p>
          <a:p>
            <a:pPr>
              <a:lnSpc>
                <a:spcPct val="80000"/>
              </a:lnSpc>
              <a:buFontTx/>
              <a:buNone/>
            </a:pPr>
            <a:endParaRPr lang="en-GB" sz="1200" b="1" dirty="0">
              <a:solidFill>
                <a:schemeClr val="bg1"/>
              </a:solidFill>
              <a:latin typeface="Calibri"/>
              <a:cs typeface="Calibri"/>
            </a:endParaRPr>
          </a:p>
          <a:p>
            <a:pPr>
              <a:lnSpc>
                <a:spcPct val="80000"/>
              </a:lnSpc>
              <a:buFontTx/>
              <a:buNone/>
            </a:pPr>
            <a:r>
              <a:rPr lang="en-GB" sz="1600" b="1" dirty="0">
                <a:solidFill>
                  <a:schemeClr val="bg1"/>
                </a:solidFill>
                <a:latin typeface="Calibri"/>
                <a:cs typeface="Calibri"/>
              </a:rPr>
              <a:t>Edward IV       </a:t>
            </a:r>
            <a:r>
              <a:rPr lang="en-GB" sz="1400" b="1" dirty="0">
                <a:solidFill>
                  <a:schemeClr val="bg1"/>
                </a:solidFill>
                <a:latin typeface="Calibri"/>
                <a:cs typeface="Calibri"/>
              </a:rPr>
              <a:t>Edmund         George</a:t>
            </a:r>
            <a:r>
              <a:rPr lang="en-GB" sz="1200" b="1" dirty="0">
                <a:solidFill>
                  <a:schemeClr val="bg1"/>
                </a:solidFill>
                <a:latin typeface="Calibri"/>
                <a:cs typeface="Calibri"/>
              </a:rPr>
              <a:t>        </a:t>
            </a:r>
            <a:r>
              <a:rPr lang="en-GB" sz="1600" b="1" dirty="0">
                <a:solidFill>
                  <a:schemeClr val="bg1"/>
                </a:solidFill>
                <a:latin typeface="Calibri"/>
                <a:cs typeface="Calibri"/>
              </a:rPr>
              <a:t>Richard III	</a:t>
            </a:r>
            <a:r>
              <a:rPr lang="en-GB" sz="1600" b="1" dirty="0" smtClean="0">
                <a:solidFill>
                  <a:schemeClr val="bg1"/>
                </a:solidFill>
                <a:latin typeface="Calibri"/>
                <a:cs typeface="Calibri"/>
              </a:rPr>
              <a:t>  </a:t>
            </a:r>
            <a:r>
              <a:rPr lang="en-GB" sz="1600" b="1" dirty="0" smtClean="0">
                <a:solidFill>
                  <a:srgbClr val="FF0000"/>
                </a:solidFill>
                <a:latin typeface="Calibri"/>
                <a:cs typeface="Calibri"/>
              </a:rPr>
              <a:t>The House of Lancaster</a:t>
            </a:r>
            <a:r>
              <a:rPr lang="en-GB" sz="1200" b="1" dirty="0">
                <a:solidFill>
                  <a:schemeClr val="bg1"/>
                </a:solidFill>
                <a:latin typeface="Calibri"/>
                <a:cs typeface="Calibri"/>
              </a:rPr>
              <a:t>		</a:t>
            </a:r>
          </a:p>
          <a:p>
            <a:pPr>
              <a:lnSpc>
                <a:spcPct val="80000"/>
              </a:lnSpc>
              <a:buFontTx/>
              <a:buNone/>
            </a:pPr>
            <a:endParaRPr lang="en-GB" sz="12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600" b="1" dirty="0" smtClean="0">
                <a:solidFill>
                  <a:schemeClr val="bg1"/>
                </a:solidFill>
                <a:latin typeface="Calibri"/>
                <a:cs typeface="Calibri"/>
              </a:rPr>
              <a:t>Henry </a:t>
            </a:r>
            <a:r>
              <a:rPr lang="en-GB" sz="1600" b="1" dirty="0">
                <a:solidFill>
                  <a:schemeClr val="bg1"/>
                </a:solidFill>
                <a:latin typeface="Calibri"/>
                <a:cs typeface="Calibri"/>
              </a:rPr>
              <a:t>VIII</a:t>
            </a:r>
          </a:p>
          <a:p>
            <a:pPr>
              <a:lnSpc>
                <a:spcPct val="80000"/>
              </a:lnSpc>
              <a:buFontTx/>
              <a:buNone/>
            </a:pPr>
            <a:endParaRPr lang="en-GB" sz="1600" b="1" dirty="0">
              <a:solidFill>
                <a:schemeClr val="bg1"/>
              </a:solidFill>
              <a:latin typeface="Calibri"/>
              <a:cs typeface="Calibri"/>
            </a:endParaRPr>
          </a:p>
          <a:p>
            <a:pPr>
              <a:lnSpc>
                <a:spcPct val="80000"/>
              </a:lnSpc>
              <a:buFontTx/>
              <a:buNone/>
            </a:pPr>
            <a:r>
              <a:rPr lang="en-GB" sz="1400" b="1" dirty="0">
                <a:solidFill>
                  <a:schemeClr val="bg1"/>
                </a:solidFill>
                <a:latin typeface="Calibri"/>
                <a:cs typeface="Calibri"/>
              </a:rPr>
              <a:t>Elizabeth	</a:t>
            </a:r>
            <a:r>
              <a:rPr lang="en-GB" sz="1200" b="1" dirty="0">
                <a:solidFill>
                  <a:schemeClr val="bg1"/>
                </a:solidFill>
                <a:latin typeface="Calibri"/>
                <a:cs typeface="Calibri"/>
              </a:rPr>
              <a:t>	</a:t>
            </a:r>
            <a:r>
              <a:rPr lang="en-GB" sz="1200" b="1" dirty="0" smtClean="0">
                <a:solidFill>
                  <a:schemeClr val="bg1"/>
                </a:solidFill>
                <a:latin typeface="Calibri"/>
                <a:cs typeface="Calibri"/>
              </a:rPr>
              <a:t>	</a:t>
            </a:r>
            <a:r>
              <a:rPr lang="en-GB" sz="1600" b="1" dirty="0" smtClean="0">
                <a:solidFill>
                  <a:schemeClr val="bg1"/>
                </a:solidFill>
                <a:latin typeface="Calibri"/>
                <a:cs typeface="Calibri"/>
              </a:rPr>
              <a:t>Edward </a:t>
            </a:r>
            <a:r>
              <a:rPr lang="en-GB" sz="1600" b="1" dirty="0">
                <a:solidFill>
                  <a:schemeClr val="bg1"/>
                </a:solidFill>
                <a:latin typeface="Calibri"/>
                <a:cs typeface="Calibri"/>
              </a:rPr>
              <a:t>V</a:t>
            </a:r>
            <a:r>
              <a:rPr lang="en-GB" sz="1800" b="1" dirty="0">
                <a:solidFill>
                  <a:schemeClr val="bg1"/>
                </a:solidFill>
                <a:latin typeface="Calibri"/>
                <a:cs typeface="Calibri"/>
              </a:rPr>
              <a:t>             </a:t>
            </a:r>
            <a:r>
              <a:rPr lang="en-GB" sz="1800" b="1" dirty="0" smtClean="0">
                <a:solidFill>
                  <a:schemeClr val="bg1"/>
                </a:solidFill>
                <a:latin typeface="Calibri"/>
                <a:cs typeface="Calibri"/>
              </a:rPr>
              <a:t>	</a:t>
            </a:r>
            <a:r>
              <a:rPr lang="en-GB" sz="1400" b="1" dirty="0" smtClean="0">
                <a:solidFill>
                  <a:schemeClr val="bg1"/>
                </a:solidFill>
                <a:latin typeface="Calibri"/>
                <a:cs typeface="Calibri"/>
              </a:rPr>
              <a:t>Richard </a:t>
            </a:r>
            <a:r>
              <a:rPr lang="en-GB" sz="1200" b="1" dirty="0">
                <a:solidFill>
                  <a:schemeClr val="bg1"/>
                </a:solidFill>
                <a:latin typeface="Calibri"/>
                <a:cs typeface="Calibri"/>
              </a:rPr>
              <a:t>		          </a:t>
            </a:r>
          </a:p>
          <a:p>
            <a:pPr>
              <a:lnSpc>
                <a:spcPct val="80000"/>
              </a:lnSpc>
              <a:buFontTx/>
              <a:buNone/>
            </a:pPr>
            <a:endParaRPr lang="en-GB" sz="1200" b="1" dirty="0">
              <a:solidFill>
                <a:schemeClr val="bg1"/>
              </a:solidFill>
              <a:latin typeface="Calibri"/>
              <a:cs typeface="Calibri"/>
            </a:endParaRPr>
          </a:p>
          <a:p>
            <a:pPr>
              <a:lnSpc>
                <a:spcPct val="80000"/>
              </a:lnSpc>
              <a:buFontTx/>
              <a:buNone/>
            </a:pPr>
            <a:r>
              <a:rPr lang="en-GB" sz="1200" b="1" dirty="0">
                <a:solidFill>
                  <a:schemeClr val="bg1"/>
                </a:solidFill>
                <a:latin typeface="Calibri"/>
                <a:cs typeface="Calibri"/>
              </a:rPr>
              <a:t>							</a:t>
            </a:r>
          </a:p>
          <a:p>
            <a:pPr>
              <a:lnSpc>
                <a:spcPct val="80000"/>
              </a:lnSpc>
              <a:buFontTx/>
              <a:buNone/>
            </a:pPr>
            <a:r>
              <a:rPr lang="en-GB" sz="1600" b="1" dirty="0">
                <a:solidFill>
                  <a:schemeClr val="bg1"/>
                </a:solidFill>
                <a:latin typeface="Calibri"/>
                <a:cs typeface="Calibri"/>
              </a:rPr>
              <a:t>							</a:t>
            </a:r>
            <a:r>
              <a:rPr lang="en-GB" sz="1600" b="1" dirty="0" smtClean="0">
                <a:solidFill>
                  <a:schemeClr val="bg1"/>
                </a:solidFill>
                <a:latin typeface="Calibri"/>
                <a:cs typeface="Calibri"/>
              </a:rPr>
              <a:t>						Edward </a:t>
            </a:r>
            <a:r>
              <a:rPr lang="en-GB" sz="1600" b="1" dirty="0">
                <a:solidFill>
                  <a:schemeClr val="bg1"/>
                </a:solidFill>
                <a:latin typeface="Calibri"/>
                <a:cs typeface="Calibri"/>
              </a:rPr>
              <a:t>VI       Mary I     </a:t>
            </a:r>
            <a:r>
              <a:rPr lang="en-GB" sz="1600" b="1" dirty="0">
                <a:solidFill>
                  <a:srgbClr val="FF6325"/>
                </a:solidFill>
                <a:latin typeface="Calibri"/>
                <a:cs typeface="Calibri"/>
              </a:rPr>
              <a:t>Elizabeth I</a:t>
            </a:r>
          </a:p>
          <a:p>
            <a:pPr>
              <a:lnSpc>
                <a:spcPct val="80000"/>
              </a:lnSpc>
            </a:pPr>
            <a:endParaRPr lang="en-GB" sz="1600" dirty="0" smtClean="0"/>
          </a:p>
          <a:p>
            <a:pPr marL="0" indent="0">
              <a:lnSpc>
                <a:spcPct val="80000"/>
              </a:lnSpc>
              <a:buNone/>
            </a:pPr>
            <a:r>
              <a:rPr lang="en-GB" sz="1600" b="1" dirty="0" smtClean="0">
                <a:solidFill>
                  <a:schemeClr val="bg1"/>
                </a:solidFill>
                <a:cs typeface="Calibri"/>
              </a:rPr>
              <a:t>			</a:t>
            </a:r>
            <a:r>
              <a:rPr lang="en-GB" sz="1600" b="1" dirty="0" smtClean="0">
                <a:solidFill>
                  <a:srgbClr val="FFFF00"/>
                </a:solidFill>
                <a:cs typeface="Calibri"/>
              </a:rPr>
              <a:t>The </a:t>
            </a:r>
            <a:r>
              <a:rPr lang="en-GB" sz="1600" b="1" dirty="0">
                <a:solidFill>
                  <a:srgbClr val="FFFF00"/>
                </a:solidFill>
                <a:cs typeface="Calibri"/>
              </a:rPr>
              <a:t>House of </a:t>
            </a:r>
            <a:r>
              <a:rPr lang="en-GB" sz="1600" b="1" dirty="0" smtClean="0">
                <a:solidFill>
                  <a:srgbClr val="FFFF00"/>
                </a:solidFill>
                <a:cs typeface="Calibri"/>
              </a:rPr>
              <a:t>York</a:t>
            </a:r>
            <a:r>
              <a:rPr lang="en-GB" sz="1600" b="1" dirty="0" smtClean="0">
                <a:solidFill>
                  <a:schemeClr val="bg1"/>
                </a:solidFill>
                <a:cs typeface="Calibri"/>
              </a:rPr>
              <a:t>								</a:t>
            </a:r>
            <a:r>
              <a:rPr lang="en-GB" sz="1600" b="1" dirty="0" smtClean="0">
                <a:solidFill>
                  <a:srgbClr val="00B050"/>
                </a:solidFill>
                <a:cs typeface="Calibri"/>
              </a:rPr>
              <a:t>The House of Tudor</a:t>
            </a:r>
            <a:endParaRPr lang="en-GB" sz="1600" dirty="0">
              <a:solidFill>
                <a:srgbClr val="00B050"/>
              </a:solidFill>
            </a:endParaRPr>
          </a:p>
        </p:txBody>
      </p:sp>
      <p:sp>
        <p:nvSpPr>
          <p:cNvPr id="3088" name="Line 16"/>
          <p:cNvSpPr>
            <a:spLocks noChangeShapeType="1"/>
          </p:cNvSpPr>
          <p:nvPr/>
        </p:nvSpPr>
        <p:spPr bwMode="auto">
          <a:xfrm>
            <a:off x="4572000" y="333375"/>
            <a:ext cx="0" cy="2873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89" name="Line 17"/>
          <p:cNvSpPr>
            <a:spLocks noChangeShapeType="1"/>
          </p:cNvSpPr>
          <p:nvPr/>
        </p:nvSpPr>
        <p:spPr bwMode="auto">
          <a:xfrm>
            <a:off x="755650" y="1341438"/>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0" name="Line 18"/>
          <p:cNvSpPr>
            <a:spLocks noChangeShapeType="1"/>
          </p:cNvSpPr>
          <p:nvPr/>
        </p:nvSpPr>
        <p:spPr bwMode="auto">
          <a:xfrm>
            <a:off x="2484438" y="1341438"/>
            <a:ext cx="0" cy="3587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1" name="Line 19"/>
          <p:cNvSpPr>
            <a:spLocks noChangeShapeType="1"/>
          </p:cNvSpPr>
          <p:nvPr/>
        </p:nvSpPr>
        <p:spPr bwMode="auto">
          <a:xfrm>
            <a:off x="5435600" y="1484313"/>
            <a:ext cx="0" cy="287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2" name="Line 20"/>
          <p:cNvSpPr>
            <a:spLocks noChangeShapeType="1"/>
          </p:cNvSpPr>
          <p:nvPr/>
        </p:nvSpPr>
        <p:spPr bwMode="auto">
          <a:xfrm>
            <a:off x="7308850" y="1268413"/>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3" name="Line 21"/>
          <p:cNvSpPr>
            <a:spLocks noChangeShapeType="1"/>
          </p:cNvSpPr>
          <p:nvPr/>
        </p:nvSpPr>
        <p:spPr bwMode="auto">
          <a:xfrm>
            <a:off x="5435600" y="1989138"/>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4" name="Line 22"/>
          <p:cNvSpPr>
            <a:spLocks noChangeShapeType="1"/>
          </p:cNvSpPr>
          <p:nvPr/>
        </p:nvSpPr>
        <p:spPr bwMode="auto">
          <a:xfrm>
            <a:off x="5435600" y="2565400"/>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5" name="Line 23"/>
          <p:cNvSpPr>
            <a:spLocks noChangeShapeType="1"/>
          </p:cNvSpPr>
          <p:nvPr/>
        </p:nvSpPr>
        <p:spPr bwMode="auto">
          <a:xfrm>
            <a:off x="7308850" y="1989138"/>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6" name="Line 24"/>
          <p:cNvSpPr>
            <a:spLocks noChangeShapeType="1"/>
          </p:cNvSpPr>
          <p:nvPr/>
        </p:nvSpPr>
        <p:spPr bwMode="auto">
          <a:xfrm>
            <a:off x="7308850" y="2636838"/>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7" name="Line 25"/>
          <p:cNvSpPr>
            <a:spLocks noChangeShapeType="1"/>
          </p:cNvSpPr>
          <p:nvPr/>
        </p:nvSpPr>
        <p:spPr bwMode="auto">
          <a:xfrm>
            <a:off x="7740650" y="3213100"/>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8" name="Line 26"/>
          <p:cNvSpPr>
            <a:spLocks noChangeShapeType="1"/>
          </p:cNvSpPr>
          <p:nvPr/>
        </p:nvSpPr>
        <p:spPr bwMode="auto">
          <a:xfrm>
            <a:off x="2484438" y="1989138"/>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9" name="Line 27"/>
          <p:cNvSpPr>
            <a:spLocks noChangeShapeType="1"/>
          </p:cNvSpPr>
          <p:nvPr/>
        </p:nvSpPr>
        <p:spPr bwMode="auto">
          <a:xfrm>
            <a:off x="2484438" y="2636838"/>
            <a:ext cx="0" cy="3587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0" name="Line 28"/>
          <p:cNvSpPr>
            <a:spLocks noChangeShapeType="1"/>
          </p:cNvSpPr>
          <p:nvPr/>
        </p:nvSpPr>
        <p:spPr bwMode="auto">
          <a:xfrm>
            <a:off x="2268538" y="3284538"/>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1" name="Line 29"/>
          <p:cNvSpPr>
            <a:spLocks noChangeShapeType="1"/>
          </p:cNvSpPr>
          <p:nvPr/>
        </p:nvSpPr>
        <p:spPr bwMode="auto">
          <a:xfrm>
            <a:off x="2484438" y="3284538"/>
            <a:ext cx="0" cy="3587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2" name="Line 30"/>
          <p:cNvSpPr>
            <a:spLocks noChangeShapeType="1"/>
          </p:cNvSpPr>
          <p:nvPr/>
        </p:nvSpPr>
        <p:spPr bwMode="auto">
          <a:xfrm>
            <a:off x="5435600" y="3284538"/>
            <a:ext cx="0" cy="3587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3" name="Line 31"/>
          <p:cNvSpPr>
            <a:spLocks noChangeShapeType="1"/>
          </p:cNvSpPr>
          <p:nvPr/>
        </p:nvSpPr>
        <p:spPr bwMode="auto">
          <a:xfrm>
            <a:off x="2484438" y="3860800"/>
            <a:ext cx="0" cy="1444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4" name="Line 32"/>
          <p:cNvSpPr>
            <a:spLocks noChangeShapeType="1"/>
          </p:cNvSpPr>
          <p:nvPr/>
        </p:nvSpPr>
        <p:spPr bwMode="auto">
          <a:xfrm>
            <a:off x="611188" y="4581525"/>
            <a:ext cx="0" cy="5762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5" name="Line 33"/>
          <p:cNvSpPr>
            <a:spLocks noChangeShapeType="1"/>
          </p:cNvSpPr>
          <p:nvPr/>
        </p:nvSpPr>
        <p:spPr bwMode="auto">
          <a:xfrm>
            <a:off x="7740650" y="3933825"/>
            <a:ext cx="0" cy="7921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6" name="Line 34"/>
          <p:cNvSpPr>
            <a:spLocks noChangeShapeType="1"/>
          </p:cNvSpPr>
          <p:nvPr/>
        </p:nvSpPr>
        <p:spPr bwMode="auto">
          <a:xfrm>
            <a:off x="6011863" y="5445125"/>
            <a:ext cx="0" cy="360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7" name="Line 35"/>
          <p:cNvSpPr>
            <a:spLocks noChangeShapeType="1"/>
          </p:cNvSpPr>
          <p:nvPr/>
        </p:nvSpPr>
        <p:spPr bwMode="auto">
          <a:xfrm>
            <a:off x="7740650" y="5013325"/>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8" name="Line 36"/>
          <p:cNvSpPr>
            <a:spLocks noChangeShapeType="1"/>
          </p:cNvSpPr>
          <p:nvPr/>
        </p:nvSpPr>
        <p:spPr bwMode="auto">
          <a:xfrm>
            <a:off x="7092950" y="5445125"/>
            <a:ext cx="0" cy="28892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0" name="Line 38"/>
          <p:cNvSpPr>
            <a:spLocks noChangeShapeType="1"/>
          </p:cNvSpPr>
          <p:nvPr/>
        </p:nvSpPr>
        <p:spPr bwMode="auto">
          <a:xfrm flipH="1">
            <a:off x="611188" y="4005263"/>
            <a:ext cx="16573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1" name="Line 39"/>
          <p:cNvSpPr>
            <a:spLocks noChangeShapeType="1"/>
          </p:cNvSpPr>
          <p:nvPr/>
        </p:nvSpPr>
        <p:spPr bwMode="auto">
          <a:xfrm>
            <a:off x="2268538" y="4005263"/>
            <a:ext cx="136683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2" name="Line 40"/>
          <p:cNvSpPr>
            <a:spLocks noChangeShapeType="1"/>
          </p:cNvSpPr>
          <p:nvPr/>
        </p:nvSpPr>
        <p:spPr bwMode="auto">
          <a:xfrm>
            <a:off x="755650" y="620713"/>
            <a:ext cx="61214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3" name="Line 41"/>
          <p:cNvSpPr>
            <a:spLocks noChangeShapeType="1"/>
          </p:cNvSpPr>
          <p:nvPr/>
        </p:nvSpPr>
        <p:spPr bwMode="auto">
          <a:xfrm>
            <a:off x="6011863" y="5445125"/>
            <a:ext cx="23050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4" name="Line 42"/>
          <p:cNvSpPr>
            <a:spLocks noChangeShapeType="1"/>
          </p:cNvSpPr>
          <p:nvPr/>
        </p:nvSpPr>
        <p:spPr bwMode="auto">
          <a:xfrm>
            <a:off x="755650" y="620713"/>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5" name="Line 43"/>
          <p:cNvSpPr>
            <a:spLocks noChangeShapeType="1"/>
          </p:cNvSpPr>
          <p:nvPr/>
        </p:nvSpPr>
        <p:spPr bwMode="auto">
          <a:xfrm>
            <a:off x="2484438" y="620713"/>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6" name="Line 44"/>
          <p:cNvSpPr>
            <a:spLocks noChangeShapeType="1"/>
          </p:cNvSpPr>
          <p:nvPr/>
        </p:nvSpPr>
        <p:spPr bwMode="auto">
          <a:xfrm>
            <a:off x="4716463" y="620713"/>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7" name="Line 45"/>
          <p:cNvSpPr>
            <a:spLocks noChangeShapeType="1"/>
          </p:cNvSpPr>
          <p:nvPr/>
        </p:nvSpPr>
        <p:spPr bwMode="auto">
          <a:xfrm>
            <a:off x="6877050" y="620713"/>
            <a:ext cx="0" cy="3603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8" name="Line 46"/>
          <p:cNvSpPr>
            <a:spLocks noChangeShapeType="1"/>
          </p:cNvSpPr>
          <p:nvPr/>
        </p:nvSpPr>
        <p:spPr bwMode="auto">
          <a:xfrm>
            <a:off x="611188" y="4868863"/>
            <a:ext cx="352742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9" name="Line 47"/>
          <p:cNvSpPr>
            <a:spLocks noChangeShapeType="1"/>
          </p:cNvSpPr>
          <p:nvPr/>
        </p:nvSpPr>
        <p:spPr bwMode="auto">
          <a:xfrm>
            <a:off x="611188" y="4941888"/>
            <a:ext cx="0" cy="2159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0" name="Line 48"/>
          <p:cNvSpPr>
            <a:spLocks noChangeShapeType="1"/>
          </p:cNvSpPr>
          <p:nvPr/>
        </p:nvSpPr>
        <p:spPr bwMode="auto">
          <a:xfrm>
            <a:off x="2268538" y="4868863"/>
            <a:ext cx="0" cy="2159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1" name="Line 49"/>
          <p:cNvSpPr>
            <a:spLocks noChangeShapeType="1"/>
          </p:cNvSpPr>
          <p:nvPr/>
        </p:nvSpPr>
        <p:spPr bwMode="auto">
          <a:xfrm>
            <a:off x="4140200" y="4868863"/>
            <a:ext cx="0" cy="287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2" name="Line 50"/>
          <p:cNvSpPr>
            <a:spLocks noChangeShapeType="1"/>
          </p:cNvSpPr>
          <p:nvPr/>
        </p:nvSpPr>
        <p:spPr bwMode="auto">
          <a:xfrm>
            <a:off x="611188" y="4005263"/>
            <a:ext cx="0" cy="287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3" name="Line 51"/>
          <p:cNvSpPr>
            <a:spLocks noChangeShapeType="1"/>
          </p:cNvSpPr>
          <p:nvPr/>
        </p:nvSpPr>
        <p:spPr bwMode="auto">
          <a:xfrm>
            <a:off x="1763713" y="4005263"/>
            <a:ext cx="0" cy="287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4" name="Line 52"/>
          <p:cNvSpPr>
            <a:spLocks noChangeShapeType="1"/>
          </p:cNvSpPr>
          <p:nvPr/>
        </p:nvSpPr>
        <p:spPr bwMode="auto">
          <a:xfrm>
            <a:off x="2700338" y="4005263"/>
            <a:ext cx="0" cy="287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5" name="Line 53"/>
          <p:cNvSpPr>
            <a:spLocks noChangeShapeType="1"/>
          </p:cNvSpPr>
          <p:nvPr/>
        </p:nvSpPr>
        <p:spPr bwMode="auto">
          <a:xfrm>
            <a:off x="3635375" y="4005263"/>
            <a:ext cx="0" cy="2159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6" name="Line 54"/>
          <p:cNvSpPr>
            <a:spLocks noChangeShapeType="1"/>
          </p:cNvSpPr>
          <p:nvPr/>
        </p:nvSpPr>
        <p:spPr bwMode="auto">
          <a:xfrm>
            <a:off x="4716463" y="1341438"/>
            <a:ext cx="0" cy="13668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7" name="Line 55"/>
          <p:cNvSpPr>
            <a:spLocks noChangeShapeType="1"/>
          </p:cNvSpPr>
          <p:nvPr/>
        </p:nvSpPr>
        <p:spPr bwMode="auto">
          <a:xfrm flipH="1">
            <a:off x="2843213" y="2708275"/>
            <a:ext cx="18732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8" name="Line 56"/>
          <p:cNvSpPr>
            <a:spLocks noChangeShapeType="1"/>
          </p:cNvSpPr>
          <p:nvPr/>
        </p:nvSpPr>
        <p:spPr bwMode="auto">
          <a:xfrm>
            <a:off x="2843213" y="2708275"/>
            <a:ext cx="0" cy="2873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9" name="Line 57"/>
          <p:cNvSpPr>
            <a:spLocks noChangeShapeType="1"/>
          </p:cNvSpPr>
          <p:nvPr/>
        </p:nvSpPr>
        <p:spPr bwMode="auto">
          <a:xfrm>
            <a:off x="5435600" y="1484313"/>
            <a:ext cx="57626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30" name="Line 58"/>
          <p:cNvSpPr>
            <a:spLocks noChangeShapeType="1"/>
          </p:cNvSpPr>
          <p:nvPr/>
        </p:nvSpPr>
        <p:spPr bwMode="auto">
          <a:xfrm flipH="1" flipV="1">
            <a:off x="6011863" y="1341438"/>
            <a:ext cx="0" cy="1428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31" name="Line 59"/>
          <p:cNvSpPr>
            <a:spLocks noChangeShapeType="1"/>
          </p:cNvSpPr>
          <p:nvPr/>
        </p:nvSpPr>
        <p:spPr bwMode="auto">
          <a:xfrm>
            <a:off x="8316913" y="5445125"/>
            <a:ext cx="0" cy="360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080996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9144000" cy="1143000"/>
          </a:xfrm>
        </p:spPr>
        <p:txBody>
          <a:bodyPr/>
          <a:lstStyle/>
          <a:p>
            <a:r>
              <a:rPr lang="en-US" b="1" dirty="0" smtClean="0">
                <a:solidFill>
                  <a:schemeClr val="accent5">
                    <a:lumMod val="75000"/>
                  </a:schemeClr>
                </a:solidFill>
              </a:rPr>
              <a:t>The Peasants’ Revolt (1381)</a:t>
            </a:r>
            <a:endParaRPr lang="en-US" b="1" dirty="0">
              <a:solidFill>
                <a:schemeClr val="accent5">
                  <a:lumMod val="75000"/>
                </a:schemeClr>
              </a:solidFill>
            </a:endParaRPr>
          </a:p>
        </p:txBody>
      </p:sp>
      <p:sp>
        <p:nvSpPr>
          <p:cNvPr id="3" name="Content Placeholder 2"/>
          <p:cNvSpPr>
            <a:spLocks noGrp="1"/>
          </p:cNvSpPr>
          <p:nvPr>
            <p:ph idx="1"/>
          </p:nvPr>
        </p:nvSpPr>
        <p:spPr>
          <a:xfrm>
            <a:off x="457200" y="1112838"/>
            <a:ext cx="8229600" cy="5575828"/>
          </a:xfrm>
        </p:spPr>
        <p:txBody>
          <a:bodyPr>
            <a:normAutofit/>
          </a:bodyPr>
          <a:lstStyle/>
          <a:p>
            <a:r>
              <a:rPr lang="en-GB" sz="2400" dirty="0" smtClean="0">
                <a:solidFill>
                  <a:schemeClr val="bg1"/>
                </a:solidFill>
                <a:cs typeface="Calibri"/>
              </a:rPr>
              <a:t>In </a:t>
            </a:r>
            <a:r>
              <a:rPr lang="en-GB" sz="2400" b="1" dirty="0" smtClean="0">
                <a:solidFill>
                  <a:schemeClr val="bg1"/>
                </a:solidFill>
                <a:cs typeface="Calibri"/>
              </a:rPr>
              <a:t>1381</a:t>
            </a:r>
            <a:r>
              <a:rPr lang="en-GB" sz="2400" dirty="0" smtClean="0">
                <a:solidFill>
                  <a:schemeClr val="bg1"/>
                </a:solidFill>
                <a:cs typeface="Calibri"/>
              </a:rPr>
              <a:t>, the people </a:t>
            </a:r>
            <a:r>
              <a:rPr lang="en-GB" sz="2400" b="1" dirty="0" smtClean="0">
                <a:solidFill>
                  <a:schemeClr val="bg1"/>
                </a:solidFill>
                <a:cs typeface="Calibri"/>
              </a:rPr>
              <a:t>rebelled </a:t>
            </a:r>
            <a:r>
              <a:rPr lang="en-GB" sz="2400" dirty="0" smtClean="0">
                <a:solidFill>
                  <a:schemeClr val="bg1"/>
                </a:solidFill>
                <a:cs typeface="Calibri"/>
              </a:rPr>
              <a:t>against John of </a:t>
            </a:r>
            <a:r>
              <a:rPr lang="en-GB" sz="2400" dirty="0" err="1" smtClean="0">
                <a:solidFill>
                  <a:schemeClr val="bg1"/>
                </a:solidFill>
                <a:cs typeface="Calibri"/>
              </a:rPr>
              <a:t>Gaunt’s</a:t>
            </a:r>
            <a:r>
              <a:rPr lang="en-GB" sz="2400" dirty="0" smtClean="0">
                <a:solidFill>
                  <a:schemeClr val="bg1"/>
                </a:solidFill>
                <a:cs typeface="Calibri"/>
              </a:rPr>
              <a:t> government, in a movement known as the </a:t>
            </a:r>
            <a:r>
              <a:rPr lang="en-GB" sz="2400" b="1" dirty="0" smtClean="0">
                <a:solidFill>
                  <a:schemeClr val="bg1"/>
                </a:solidFill>
                <a:cs typeface="Calibri"/>
              </a:rPr>
              <a:t>Peasants’ Revolt</a:t>
            </a:r>
            <a:r>
              <a:rPr lang="en-GB" sz="2400" dirty="0">
                <a:solidFill>
                  <a:schemeClr val="bg1"/>
                </a:solidFill>
                <a:cs typeface="Calibri"/>
              </a:rPr>
              <a:t> </a:t>
            </a:r>
            <a:r>
              <a:rPr lang="en-GB" sz="2400" dirty="0" smtClean="0">
                <a:solidFill>
                  <a:schemeClr val="bg1"/>
                </a:solidFill>
                <a:cs typeface="Calibri"/>
              </a:rPr>
              <a:t>(although the people involved weren’t actually peasants).</a:t>
            </a:r>
          </a:p>
          <a:p>
            <a:endParaRPr lang="en-GB" sz="1200" dirty="0" smtClean="0">
              <a:solidFill>
                <a:schemeClr val="bg1"/>
              </a:solidFill>
              <a:cs typeface="Calibri"/>
            </a:endParaRPr>
          </a:p>
          <a:p>
            <a:r>
              <a:rPr lang="en-GB" sz="2400" dirty="0" smtClean="0">
                <a:solidFill>
                  <a:schemeClr val="bg1"/>
                </a:solidFill>
                <a:cs typeface="Calibri"/>
              </a:rPr>
              <a:t>Richard, </a:t>
            </a:r>
            <a:r>
              <a:rPr lang="en-GB" sz="2400" b="1" dirty="0" smtClean="0">
                <a:solidFill>
                  <a:schemeClr val="bg1"/>
                </a:solidFill>
                <a:cs typeface="Calibri"/>
              </a:rPr>
              <a:t>aged only 14</a:t>
            </a:r>
            <a:r>
              <a:rPr lang="en-GB" sz="2400" dirty="0" smtClean="0">
                <a:solidFill>
                  <a:schemeClr val="bg1"/>
                </a:solidFill>
                <a:cs typeface="Calibri"/>
              </a:rPr>
              <a:t>, went to Essex to meet the rebels and negotiated with </a:t>
            </a:r>
            <a:r>
              <a:rPr lang="en-GB" sz="2400" b="1" dirty="0" smtClean="0">
                <a:solidFill>
                  <a:schemeClr val="bg1"/>
                </a:solidFill>
                <a:cs typeface="Calibri"/>
              </a:rPr>
              <a:t>Wat Tyler</a:t>
            </a:r>
            <a:r>
              <a:rPr lang="en-GB" sz="2400" dirty="0" smtClean="0">
                <a:solidFill>
                  <a:schemeClr val="bg1"/>
                </a:solidFill>
                <a:cs typeface="Calibri"/>
              </a:rPr>
              <a:t>, their leader. </a:t>
            </a:r>
          </a:p>
          <a:p>
            <a:endParaRPr lang="en-GB" sz="1100" dirty="0">
              <a:solidFill>
                <a:schemeClr val="bg1"/>
              </a:solidFill>
              <a:cs typeface="Calibri"/>
            </a:endParaRPr>
          </a:p>
          <a:p>
            <a:r>
              <a:rPr lang="en-GB" sz="2400" dirty="0" smtClean="0">
                <a:solidFill>
                  <a:schemeClr val="bg1"/>
                </a:solidFill>
                <a:cs typeface="Calibri"/>
              </a:rPr>
              <a:t>Wat Tyler was killed by the Lord Mayor of London but before the rebels could retaliate, </a:t>
            </a:r>
            <a:r>
              <a:rPr lang="en-GB" sz="2400" b="1" dirty="0" smtClean="0">
                <a:solidFill>
                  <a:schemeClr val="bg1"/>
                </a:solidFill>
                <a:cs typeface="Calibri"/>
              </a:rPr>
              <a:t>Richard stepped in</a:t>
            </a:r>
            <a:r>
              <a:rPr lang="en-GB" sz="2400" dirty="0" smtClean="0">
                <a:solidFill>
                  <a:schemeClr val="bg1"/>
                </a:solidFill>
                <a:cs typeface="Calibri"/>
              </a:rPr>
              <a:t>.</a:t>
            </a:r>
          </a:p>
          <a:p>
            <a:endParaRPr lang="en-GB" sz="1200" dirty="0" smtClean="0">
              <a:solidFill>
                <a:schemeClr val="bg1"/>
              </a:solidFill>
              <a:cs typeface="Calibri"/>
            </a:endParaRPr>
          </a:p>
          <a:p>
            <a:r>
              <a:rPr lang="en-GB" sz="2400" dirty="0" smtClean="0">
                <a:solidFill>
                  <a:schemeClr val="bg1"/>
                </a:solidFill>
                <a:cs typeface="Calibri"/>
              </a:rPr>
              <a:t>Richard </a:t>
            </a:r>
            <a:r>
              <a:rPr lang="en-GB" sz="2400" b="1" dirty="0" smtClean="0">
                <a:solidFill>
                  <a:schemeClr val="bg1"/>
                </a:solidFill>
                <a:cs typeface="Calibri"/>
              </a:rPr>
              <a:t>told the rebels they could have what they wanted </a:t>
            </a:r>
            <a:r>
              <a:rPr lang="en-GB" sz="2400" dirty="0" smtClean="0">
                <a:solidFill>
                  <a:schemeClr val="bg1"/>
                </a:solidFill>
                <a:cs typeface="Calibri"/>
              </a:rPr>
              <a:t>and, respecting him as their King, they listened to him.</a:t>
            </a:r>
          </a:p>
          <a:p>
            <a:endParaRPr lang="en-GB" sz="1200" dirty="0" smtClean="0">
              <a:solidFill>
                <a:schemeClr val="bg1"/>
              </a:solidFill>
              <a:cs typeface="Calibri"/>
            </a:endParaRPr>
          </a:p>
          <a:p>
            <a:r>
              <a:rPr lang="en-GB" sz="2400" dirty="0" smtClean="0">
                <a:solidFill>
                  <a:schemeClr val="bg1"/>
                </a:solidFill>
                <a:cs typeface="Calibri"/>
              </a:rPr>
              <a:t>Later though, </a:t>
            </a:r>
            <a:r>
              <a:rPr lang="en-GB" sz="2400" b="1" dirty="0" smtClean="0">
                <a:solidFill>
                  <a:schemeClr val="bg1"/>
                </a:solidFill>
                <a:cs typeface="Calibri"/>
              </a:rPr>
              <a:t>he went back on his promises </a:t>
            </a:r>
            <a:r>
              <a:rPr lang="en-GB" sz="2400" dirty="0" smtClean="0">
                <a:solidFill>
                  <a:schemeClr val="bg1"/>
                </a:solidFill>
                <a:cs typeface="Calibri"/>
              </a:rPr>
              <a:t>and had many of the ringleaders </a:t>
            </a:r>
            <a:r>
              <a:rPr lang="en-GB" sz="2400" b="1" dirty="0" smtClean="0">
                <a:solidFill>
                  <a:schemeClr val="bg1"/>
                </a:solidFill>
                <a:cs typeface="Calibri"/>
              </a:rPr>
              <a:t>put to death</a:t>
            </a:r>
            <a:r>
              <a:rPr lang="en-GB" sz="2400" dirty="0" smtClean="0">
                <a:solidFill>
                  <a:schemeClr val="bg1"/>
                </a:solidFill>
                <a:cs typeface="Calibri"/>
              </a:rPr>
              <a:t>. This made him very unpopular.</a:t>
            </a:r>
          </a:p>
          <a:p>
            <a:endParaRPr lang="en-GB" sz="4400" dirty="0" smtClean="0">
              <a:latin typeface="Calibri"/>
              <a:cs typeface="Calibri"/>
            </a:endParaRPr>
          </a:p>
          <a:p>
            <a:endParaRPr lang="en-US" dirty="0"/>
          </a:p>
        </p:txBody>
      </p:sp>
    </p:spTree>
    <p:extLst>
      <p:ext uri="{BB962C8B-B14F-4D97-AF65-F5344CB8AC3E}">
        <p14:creationId xmlns:p14="http://schemas.microsoft.com/office/powerpoint/2010/main" val="1107745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solidFill>
                  <a:srgbClr val="FF6325"/>
                </a:solidFill>
              </a:rPr>
              <a:t>In a second meeting with the rebels, Richard addressed them much more harshly:</a:t>
            </a:r>
            <a:endParaRPr lang="en-US" sz="2400" b="1" dirty="0">
              <a:solidFill>
                <a:srgbClr val="FF6325"/>
              </a:solidFill>
            </a:endParaRPr>
          </a:p>
        </p:txBody>
      </p:sp>
      <p:sp>
        <p:nvSpPr>
          <p:cNvPr id="3" name="Content Placeholder 2"/>
          <p:cNvSpPr>
            <a:spLocks noGrp="1"/>
          </p:cNvSpPr>
          <p:nvPr>
            <p:ph idx="1"/>
          </p:nvPr>
        </p:nvSpPr>
        <p:spPr/>
        <p:txBody>
          <a:bodyPr>
            <a:normAutofit fontScale="92500"/>
          </a:bodyPr>
          <a:lstStyle/>
          <a:p>
            <a:pPr marL="0" indent="0">
              <a:buNone/>
            </a:pPr>
            <a:r>
              <a:rPr lang="en-US" sz="2700" b="1" i="1" dirty="0" smtClean="0">
                <a:solidFill>
                  <a:schemeClr val="bg1">
                    <a:lumMod val="95000"/>
                  </a:schemeClr>
                </a:solidFill>
              </a:rPr>
              <a:t>“You wretches, detestable on land and sea; you who seek equality with lords are unworthy to live. Give this message to your colleagues. Rustics you were and rustics you are still: you will remain in bondage not as before but incomparably harsher. For as long as we live we will strive to suppress you, and your misery will be an example in the eyes of posterity. However we will spare your lives if you remain faithful. Choose now which course you want to follow.”  </a:t>
            </a:r>
          </a:p>
          <a:p>
            <a:pPr marL="0" indent="0" algn="r">
              <a:buNone/>
            </a:pPr>
            <a:endParaRPr lang="en-US" dirty="0" smtClean="0"/>
          </a:p>
          <a:p>
            <a:pPr marL="0" indent="0" algn="r">
              <a:buNone/>
            </a:pPr>
            <a:r>
              <a:rPr lang="en-US" sz="2800" b="1" dirty="0" smtClean="0">
                <a:solidFill>
                  <a:schemeClr val="accent5">
                    <a:lumMod val="60000"/>
                    <a:lumOff val="40000"/>
                  </a:schemeClr>
                </a:solidFill>
              </a:rPr>
              <a:t>From </a:t>
            </a:r>
            <a:r>
              <a:rPr lang="en-US" sz="2800" b="1" i="1" dirty="0" smtClean="0">
                <a:solidFill>
                  <a:schemeClr val="accent5">
                    <a:lumMod val="60000"/>
                    <a:lumOff val="40000"/>
                  </a:schemeClr>
                </a:solidFill>
              </a:rPr>
              <a:t>A History of Britain Volume One </a:t>
            </a:r>
            <a:r>
              <a:rPr lang="en-US" sz="2800" b="1" dirty="0" smtClean="0">
                <a:solidFill>
                  <a:schemeClr val="accent5">
                    <a:lumMod val="60000"/>
                    <a:lumOff val="40000"/>
                  </a:schemeClr>
                </a:solidFill>
              </a:rPr>
              <a:t>by Simon </a:t>
            </a:r>
            <a:r>
              <a:rPr lang="en-US" sz="2800" b="1" dirty="0" err="1" smtClean="0">
                <a:solidFill>
                  <a:schemeClr val="accent5">
                    <a:lumMod val="60000"/>
                    <a:lumOff val="40000"/>
                  </a:schemeClr>
                </a:solidFill>
              </a:rPr>
              <a:t>Schama</a:t>
            </a:r>
            <a:endParaRPr lang="en-US" sz="2800" b="1" dirty="0">
              <a:solidFill>
                <a:schemeClr val="accent5">
                  <a:lumMod val="60000"/>
                  <a:lumOff val="40000"/>
                </a:schemeClr>
              </a:solidFill>
            </a:endParaRPr>
          </a:p>
        </p:txBody>
      </p:sp>
    </p:spTree>
    <p:extLst>
      <p:ext uri="{BB962C8B-B14F-4D97-AF65-F5344CB8AC3E}">
        <p14:creationId xmlns:p14="http://schemas.microsoft.com/office/powerpoint/2010/main" val="297752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065" y="1163638"/>
            <a:ext cx="8103870" cy="5571067"/>
          </a:xfrm>
        </p:spPr>
        <p:txBody>
          <a:bodyPr>
            <a:normAutofit/>
          </a:bodyPr>
          <a:lstStyle/>
          <a:p>
            <a:r>
              <a:rPr lang="en-US" sz="2400" dirty="0" smtClean="0">
                <a:solidFill>
                  <a:schemeClr val="bg1"/>
                </a:solidFill>
              </a:rPr>
              <a:t>Richard was a great believer in the </a:t>
            </a:r>
            <a:r>
              <a:rPr lang="en-US" sz="2400" b="1" dirty="0" smtClean="0">
                <a:solidFill>
                  <a:srgbClr val="FF6325"/>
                </a:solidFill>
              </a:rPr>
              <a:t>Divine Right of Kings</a:t>
            </a:r>
            <a:r>
              <a:rPr lang="en-US" sz="2400" dirty="0" smtClean="0">
                <a:solidFill>
                  <a:schemeClr val="bg1"/>
                </a:solidFill>
              </a:rPr>
              <a:t> (sometimes also known as ‘</a:t>
            </a:r>
            <a:r>
              <a:rPr lang="en-US" sz="2400" b="1" dirty="0">
                <a:solidFill>
                  <a:schemeClr val="bg1"/>
                </a:solidFill>
              </a:rPr>
              <a:t>d</a:t>
            </a:r>
            <a:r>
              <a:rPr lang="en-US" sz="2400" b="1" dirty="0" smtClean="0">
                <a:solidFill>
                  <a:schemeClr val="bg1"/>
                </a:solidFill>
              </a:rPr>
              <a:t>ivine ordination’</a:t>
            </a:r>
            <a:r>
              <a:rPr lang="en-US" sz="2400" dirty="0" smtClean="0">
                <a:solidFill>
                  <a:schemeClr val="bg1"/>
                </a:solidFill>
              </a:rPr>
              <a:t>).</a:t>
            </a:r>
            <a:endParaRPr lang="en-US" sz="2400" b="1" dirty="0" smtClean="0">
              <a:solidFill>
                <a:schemeClr val="bg1"/>
              </a:solidFill>
            </a:endParaRPr>
          </a:p>
          <a:p>
            <a:endParaRPr lang="en-US" sz="1100" b="1" dirty="0" smtClean="0">
              <a:solidFill>
                <a:schemeClr val="bg1"/>
              </a:solidFill>
            </a:endParaRPr>
          </a:p>
          <a:p>
            <a:r>
              <a:rPr lang="en-US" sz="2400" dirty="0" smtClean="0">
                <a:solidFill>
                  <a:schemeClr val="bg1"/>
                </a:solidFill>
              </a:rPr>
              <a:t>He believed that as King, he was </a:t>
            </a:r>
            <a:r>
              <a:rPr lang="en-US" sz="2400" b="1" dirty="0" smtClean="0">
                <a:solidFill>
                  <a:schemeClr val="bg1"/>
                </a:solidFill>
              </a:rPr>
              <a:t>appointed by God</a:t>
            </a:r>
            <a:r>
              <a:rPr lang="en-US" sz="2400" dirty="0" smtClean="0">
                <a:solidFill>
                  <a:schemeClr val="bg1"/>
                </a:solidFill>
              </a:rPr>
              <a:t>, above ordinary people, and that he should be treated with great reverence.</a:t>
            </a:r>
          </a:p>
          <a:p>
            <a:endParaRPr lang="en-US" sz="1100" dirty="0" smtClean="0">
              <a:solidFill>
                <a:schemeClr val="bg1"/>
              </a:solidFill>
            </a:endParaRPr>
          </a:p>
          <a:p>
            <a:r>
              <a:rPr lang="en-US" sz="2400" dirty="0" smtClean="0">
                <a:solidFill>
                  <a:schemeClr val="bg1"/>
                </a:solidFill>
              </a:rPr>
              <a:t>He became </a:t>
            </a:r>
            <a:r>
              <a:rPr lang="en-US" sz="2400" b="1" dirty="0" smtClean="0">
                <a:solidFill>
                  <a:schemeClr val="bg1"/>
                </a:solidFill>
              </a:rPr>
              <a:t>obsessed with his own status</a:t>
            </a:r>
            <a:r>
              <a:rPr lang="en-US" sz="2400" dirty="0" smtClean="0">
                <a:solidFill>
                  <a:schemeClr val="bg1"/>
                </a:solidFill>
              </a:rPr>
              <a:t>, and surrounded himself with his own private guard when he ate, slept or travelled.</a:t>
            </a:r>
          </a:p>
          <a:p>
            <a:endParaRPr lang="en-US" sz="1100" dirty="0" smtClean="0">
              <a:solidFill>
                <a:schemeClr val="bg1"/>
              </a:solidFill>
            </a:endParaRPr>
          </a:p>
          <a:p>
            <a:r>
              <a:rPr lang="en-US" sz="2400" dirty="0" smtClean="0">
                <a:solidFill>
                  <a:schemeClr val="bg1"/>
                </a:solidFill>
              </a:rPr>
              <a:t>He was the first monarch to insist on being addressed as </a:t>
            </a:r>
            <a:r>
              <a:rPr lang="en-US" sz="2400" b="1" dirty="0" smtClean="0">
                <a:solidFill>
                  <a:schemeClr val="bg1"/>
                </a:solidFill>
              </a:rPr>
              <a:t>‘highness’ </a:t>
            </a:r>
            <a:r>
              <a:rPr lang="en-US" sz="2400" dirty="0" smtClean="0">
                <a:solidFill>
                  <a:schemeClr val="bg1"/>
                </a:solidFill>
              </a:rPr>
              <a:t>and </a:t>
            </a:r>
            <a:r>
              <a:rPr lang="en-US" sz="2400" b="1" dirty="0" smtClean="0">
                <a:solidFill>
                  <a:schemeClr val="bg1"/>
                </a:solidFill>
              </a:rPr>
              <a:t>‘majesty’.</a:t>
            </a:r>
          </a:p>
        </p:txBody>
      </p:sp>
      <p:sp>
        <p:nvSpPr>
          <p:cNvPr id="2" name="Title 1"/>
          <p:cNvSpPr>
            <a:spLocks noGrp="1"/>
          </p:cNvSpPr>
          <p:nvPr>
            <p:ph type="title"/>
          </p:nvPr>
        </p:nvSpPr>
        <p:spPr>
          <a:xfrm>
            <a:off x="457200" y="20638"/>
            <a:ext cx="8229600" cy="1143000"/>
          </a:xfrm>
        </p:spPr>
        <p:txBody>
          <a:bodyPr/>
          <a:lstStyle/>
          <a:p>
            <a:r>
              <a:rPr lang="en-US" b="1" dirty="0" smtClean="0">
                <a:solidFill>
                  <a:schemeClr val="accent5">
                    <a:lumMod val="60000"/>
                    <a:lumOff val="40000"/>
                  </a:schemeClr>
                </a:solidFill>
              </a:rPr>
              <a:t>Was Richard a Megalomaniac?</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35703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5215467"/>
            <a:ext cx="8675370" cy="1468438"/>
          </a:xfrm>
        </p:spPr>
        <p:txBody>
          <a:bodyPr>
            <a:normAutofit fontScale="90000"/>
          </a:bodyPr>
          <a:lstStyle/>
          <a:p>
            <a:pPr algn="l"/>
            <a:r>
              <a:rPr lang="en-US" sz="3200" dirty="0" smtClean="0"/>
              <a:t/>
            </a:r>
            <a:br>
              <a:rPr lang="en-US" sz="3200" dirty="0" smtClean="0"/>
            </a:br>
            <a:r>
              <a:rPr lang="en-US" sz="2000" dirty="0" smtClean="0">
                <a:solidFill>
                  <a:schemeClr val="bg1"/>
                </a:solidFill>
              </a:rPr>
              <a:t>T</a:t>
            </a:r>
            <a:r>
              <a:rPr lang="en-US" sz="2200" dirty="0" smtClean="0">
                <a:solidFill>
                  <a:schemeClr val="bg1"/>
                </a:solidFill>
              </a:rPr>
              <a:t>his picture is known as the </a:t>
            </a:r>
            <a:r>
              <a:rPr lang="en-US" sz="2200" b="1" dirty="0" smtClean="0">
                <a:solidFill>
                  <a:schemeClr val="bg1"/>
                </a:solidFill>
              </a:rPr>
              <a:t>‘Wilton Diptych’ </a:t>
            </a:r>
            <a:r>
              <a:rPr lang="en-US" sz="2200" dirty="0" smtClean="0">
                <a:solidFill>
                  <a:schemeClr val="bg1"/>
                </a:solidFill>
              </a:rPr>
              <a:t>and was painted around 1395-99. It depicts Richard alongside St Edmund, Edward the Confessor and St John the Baptist in one portrait, addressing the Virgin Mary and the choir of angels.</a:t>
            </a:r>
            <a:endParaRPr lang="en-US" sz="2200" dirty="0">
              <a:solidFill>
                <a:schemeClr val="bg1"/>
              </a:solidFill>
            </a:endParaRPr>
          </a:p>
        </p:txBody>
      </p:sp>
      <p:pic>
        <p:nvPicPr>
          <p:cNvPr id="4" name="Content Placeholder 3"/>
          <p:cNvPicPr>
            <a:picLocks noGrp="1" noChangeAspect="1"/>
          </p:cNvPicPr>
          <p:nvPr>
            <p:ph idx="1"/>
          </p:nvPr>
        </p:nvPicPr>
        <p:blipFill>
          <a:blip r:embed="rId2"/>
          <a:srcRect l="-20982" r="-20982"/>
          <a:stretch>
            <a:fillRect/>
          </a:stretch>
        </p:blipFill>
        <p:spPr>
          <a:xfrm>
            <a:off x="-440267" y="165100"/>
            <a:ext cx="9737349" cy="5355167"/>
          </a:xfrm>
        </p:spPr>
      </p:pic>
    </p:spTree>
    <p:extLst>
      <p:ext uri="{BB962C8B-B14F-4D97-AF65-F5344CB8AC3E}">
        <p14:creationId xmlns:p14="http://schemas.microsoft.com/office/powerpoint/2010/main" val="1459079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2"/>
          <a:srcRect l="-72736" r="-72736"/>
          <a:stretch>
            <a:fillRect/>
          </a:stretch>
        </p:blipFill>
        <p:spPr>
          <a:xfrm>
            <a:off x="-662517" y="380146"/>
            <a:ext cx="10583333" cy="5922963"/>
          </a:xfrm>
          <a:prstGeom prst="rect">
            <a:avLst/>
          </a:prstGeom>
        </p:spPr>
      </p:pic>
      <p:sp>
        <p:nvSpPr>
          <p:cNvPr id="11" name="TextBox 10"/>
          <p:cNvSpPr txBox="1"/>
          <p:nvPr/>
        </p:nvSpPr>
        <p:spPr>
          <a:xfrm>
            <a:off x="285749" y="6303109"/>
            <a:ext cx="8686800" cy="369332"/>
          </a:xfrm>
          <a:prstGeom prst="rect">
            <a:avLst/>
          </a:prstGeom>
          <a:noFill/>
        </p:spPr>
        <p:txBody>
          <a:bodyPr wrap="square" rtlCol="0">
            <a:spAutoFit/>
          </a:bodyPr>
          <a:lstStyle/>
          <a:p>
            <a:pPr algn="ctr"/>
            <a:r>
              <a:rPr lang="en-US" dirty="0" smtClean="0">
                <a:solidFill>
                  <a:schemeClr val="bg1"/>
                </a:solidFill>
              </a:rPr>
              <a:t>The White Hart was Richard</a:t>
            </a:r>
            <a:r>
              <a:rPr lang="en-US" dirty="0">
                <a:solidFill>
                  <a:schemeClr val="bg1"/>
                </a:solidFill>
              </a:rPr>
              <a:t> </a:t>
            </a:r>
            <a:r>
              <a:rPr lang="en-US" dirty="0" smtClean="0">
                <a:solidFill>
                  <a:schemeClr val="bg1"/>
                </a:solidFill>
              </a:rPr>
              <a:t>II’s emblem</a:t>
            </a:r>
            <a:endParaRPr lang="en-US" dirty="0">
              <a:solidFill>
                <a:schemeClr val="bg1"/>
              </a:solidFill>
            </a:endParaRPr>
          </a:p>
        </p:txBody>
      </p:sp>
    </p:spTree>
    <p:extLst>
      <p:ext uri="{BB962C8B-B14F-4D97-AF65-F5344CB8AC3E}">
        <p14:creationId xmlns:p14="http://schemas.microsoft.com/office/powerpoint/2010/main" val="57609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6532" y="1185333"/>
            <a:ext cx="8060268" cy="4525963"/>
          </a:xfrm>
        </p:spPr>
        <p:txBody>
          <a:bodyPr>
            <a:normAutofit/>
          </a:bodyPr>
          <a:lstStyle/>
          <a:p>
            <a:pPr marL="0" indent="0">
              <a:buNone/>
            </a:pPr>
            <a:r>
              <a:rPr lang="en-US" b="1" dirty="0" smtClean="0">
                <a:solidFill>
                  <a:srgbClr val="FF6325"/>
                </a:solidFill>
              </a:rPr>
              <a:t>“The first self-conscious designer of a royal identity, Richard understood as none of his predecessors had done that ceremony was not just the dressing of royalty; it was at the heart of its mystery and the secret of its power to make men obey.”</a:t>
            </a:r>
          </a:p>
          <a:p>
            <a:pPr marL="0" indent="0">
              <a:buNone/>
            </a:pPr>
            <a:endParaRPr lang="en-US" b="1" dirty="0"/>
          </a:p>
          <a:p>
            <a:pPr marL="0" indent="0" algn="r">
              <a:buNone/>
            </a:pPr>
            <a:r>
              <a:rPr lang="en-US" sz="2400" b="1" dirty="0" smtClean="0">
                <a:solidFill>
                  <a:schemeClr val="bg1"/>
                </a:solidFill>
              </a:rPr>
              <a:t>From </a:t>
            </a:r>
            <a:r>
              <a:rPr lang="en-US" sz="2400" b="1" i="1" dirty="0" smtClean="0">
                <a:solidFill>
                  <a:schemeClr val="bg1"/>
                </a:solidFill>
              </a:rPr>
              <a:t>A History of Britain Volume One </a:t>
            </a:r>
            <a:r>
              <a:rPr lang="en-US" sz="2400" b="1" dirty="0" smtClean="0">
                <a:solidFill>
                  <a:schemeClr val="bg1"/>
                </a:solidFill>
              </a:rPr>
              <a:t>by Simon </a:t>
            </a:r>
            <a:r>
              <a:rPr lang="en-US" sz="2400" b="1" dirty="0" err="1" smtClean="0">
                <a:solidFill>
                  <a:schemeClr val="bg1"/>
                </a:solidFill>
              </a:rPr>
              <a:t>Schama</a:t>
            </a:r>
            <a:endParaRPr lang="en-US" sz="2400" b="1" dirty="0" smtClean="0">
              <a:solidFill>
                <a:schemeClr val="bg1"/>
              </a:solidFill>
            </a:endParaRPr>
          </a:p>
          <a:p>
            <a:pPr marL="0" indent="0">
              <a:buNone/>
            </a:pPr>
            <a:endParaRPr lang="en-US" dirty="0" smtClean="0"/>
          </a:p>
          <a:p>
            <a:endParaRPr lang="en-US" dirty="0"/>
          </a:p>
        </p:txBody>
      </p:sp>
    </p:spTree>
    <p:extLst>
      <p:ext uri="{BB962C8B-B14F-4D97-AF65-F5344CB8AC3E}">
        <p14:creationId xmlns:p14="http://schemas.microsoft.com/office/powerpoint/2010/main" val="38096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33" y="0"/>
            <a:ext cx="8636000" cy="1143000"/>
          </a:xfrm>
        </p:spPr>
        <p:txBody>
          <a:bodyPr>
            <a:normAutofit fontScale="90000"/>
          </a:bodyPr>
          <a:lstStyle/>
          <a:p>
            <a:r>
              <a:rPr lang="en-US" b="1" dirty="0" smtClean="0">
                <a:solidFill>
                  <a:schemeClr val="accent5">
                    <a:lumMod val="60000"/>
                    <a:lumOff val="40000"/>
                  </a:schemeClr>
                </a:solidFill>
              </a:rPr>
              <a:t>The Lords’ Appellants Rebellion (1387)</a:t>
            </a:r>
            <a:endParaRPr lang="en-US" b="1" dirty="0">
              <a:solidFill>
                <a:schemeClr val="accent5">
                  <a:lumMod val="60000"/>
                  <a:lumOff val="40000"/>
                </a:schemeClr>
              </a:solidFill>
            </a:endParaRPr>
          </a:p>
        </p:txBody>
      </p:sp>
      <p:sp>
        <p:nvSpPr>
          <p:cNvPr id="3" name="Content Placeholder 2"/>
          <p:cNvSpPr>
            <a:spLocks noGrp="1"/>
          </p:cNvSpPr>
          <p:nvPr>
            <p:ph idx="1"/>
          </p:nvPr>
        </p:nvSpPr>
        <p:spPr>
          <a:xfrm>
            <a:off x="270933" y="914400"/>
            <a:ext cx="8635999" cy="5943600"/>
          </a:xfrm>
        </p:spPr>
        <p:txBody>
          <a:bodyPr>
            <a:noAutofit/>
          </a:bodyPr>
          <a:lstStyle/>
          <a:p>
            <a:r>
              <a:rPr lang="en-US" sz="2400" dirty="0" smtClean="0">
                <a:solidFill>
                  <a:schemeClr val="bg1"/>
                </a:solidFill>
              </a:rPr>
              <a:t>This was a rebellion led by a group of nobles against Richard. They were unhappy that Richard had a small number of </a:t>
            </a:r>
            <a:r>
              <a:rPr lang="en-US" sz="2400" b="1" dirty="0" err="1" smtClean="0">
                <a:solidFill>
                  <a:schemeClr val="bg1"/>
                </a:solidFill>
              </a:rPr>
              <a:t>favourites</a:t>
            </a:r>
            <a:r>
              <a:rPr lang="en-US" sz="2400" dirty="0" smtClean="0">
                <a:solidFill>
                  <a:schemeClr val="bg1"/>
                </a:solidFill>
              </a:rPr>
              <a:t> with whose help they believed he was ruling </a:t>
            </a:r>
            <a:r>
              <a:rPr lang="en-US" sz="2400" b="1" dirty="0" smtClean="0">
                <a:solidFill>
                  <a:schemeClr val="bg1"/>
                </a:solidFill>
              </a:rPr>
              <a:t>tyrannically</a:t>
            </a:r>
            <a:r>
              <a:rPr lang="en-US" sz="2400" dirty="0" smtClean="0">
                <a:solidFill>
                  <a:schemeClr val="bg1"/>
                </a:solidFill>
              </a:rPr>
              <a:t>. </a:t>
            </a:r>
          </a:p>
          <a:p>
            <a:endParaRPr lang="en-US" sz="1100" dirty="0" smtClean="0">
              <a:solidFill>
                <a:schemeClr val="bg1"/>
              </a:solidFill>
            </a:endParaRPr>
          </a:p>
          <a:p>
            <a:r>
              <a:rPr lang="en-US" sz="2400" dirty="0" smtClean="0">
                <a:solidFill>
                  <a:schemeClr val="bg1"/>
                </a:solidFill>
              </a:rPr>
              <a:t>The rebels included Thomas of Woodstock, Duke of Gloucester (another of Richard’s uncles) and </a:t>
            </a:r>
            <a:r>
              <a:rPr lang="en-US" sz="2400" b="1" dirty="0" smtClean="0">
                <a:solidFill>
                  <a:srgbClr val="FF6325"/>
                </a:solidFill>
              </a:rPr>
              <a:t>later Henry Bolingbroke </a:t>
            </a:r>
            <a:r>
              <a:rPr lang="en-US" sz="2400" dirty="0" smtClean="0">
                <a:solidFill>
                  <a:schemeClr val="bg1"/>
                </a:solidFill>
              </a:rPr>
              <a:t>and </a:t>
            </a:r>
            <a:r>
              <a:rPr lang="en-US" sz="2400" b="1" dirty="0" smtClean="0">
                <a:solidFill>
                  <a:srgbClr val="FF6325"/>
                </a:solidFill>
              </a:rPr>
              <a:t>Thomas de Mowbray</a:t>
            </a:r>
            <a:r>
              <a:rPr lang="en-US" sz="2400" dirty="0" smtClean="0">
                <a:solidFill>
                  <a:schemeClr val="bg1"/>
                </a:solidFill>
              </a:rPr>
              <a:t>.</a:t>
            </a:r>
          </a:p>
          <a:p>
            <a:endParaRPr lang="en-US" sz="1100" dirty="0" smtClean="0">
              <a:solidFill>
                <a:schemeClr val="bg1"/>
              </a:solidFill>
            </a:endParaRPr>
          </a:p>
          <a:p>
            <a:r>
              <a:rPr lang="en-US" sz="2400" dirty="0" smtClean="0">
                <a:solidFill>
                  <a:schemeClr val="bg1"/>
                </a:solidFill>
              </a:rPr>
              <a:t>They established a commission to govern England for one year, from 1386. They then </a:t>
            </a:r>
            <a:r>
              <a:rPr lang="en-US" sz="2400" b="1" dirty="0" smtClean="0">
                <a:solidFill>
                  <a:schemeClr val="bg1"/>
                </a:solidFill>
              </a:rPr>
              <a:t>rebelled against the King </a:t>
            </a:r>
            <a:r>
              <a:rPr lang="en-US" sz="2400" dirty="0" smtClean="0">
                <a:solidFill>
                  <a:schemeClr val="bg1"/>
                </a:solidFill>
              </a:rPr>
              <a:t>and </a:t>
            </a:r>
            <a:r>
              <a:rPr lang="en-US" sz="2400" b="1" dirty="0" smtClean="0">
                <a:solidFill>
                  <a:schemeClr val="bg1"/>
                </a:solidFill>
              </a:rPr>
              <a:t>defeated his army near Oxford.</a:t>
            </a:r>
          </a:p>
          <a:p>
            <a:endParaRPr lang="en-US" sz="1100" dirty="0" smtClean="0">
              <a:solidFill>
                <a:schemeClr val="bg1"/>
              </a:solidFill>
            </a:endParaRPr>
          </a:p>
          <a:p>
            <a:r>
              <a:rPr lang="en-US" sz="2400" dirty="0" smtClean="0">
                <a:solidFill>
                  <a:schemeClr val="bg1"/>
                </a:solidFill>
              </a:rPr>
              <a:t>In 1388, they carried out the </a:t>
            </a:r>
            <a:r>
              <a:rPr lang="en-US" sz="2400" b="1" dirty="0" smtClean="0">
                <a:solidFill>
                  <a:srgbClr val="FF6325"/>
                </a:solidFill>
              </a:rPr>
              <a:t>Merciless Parliament</a:t>
            </a:r>
            <a:r>
              <a:rPr lang="en-US" sz="2400" dirty="0" smtClean="0">
                <a:solidFill>
                  <a:schemeClr val="bg1"/>
                </a:solidFill>
              </a:rPr>
              <a:t>, where they </a:t>
            </a:r>
            <a:r>
              <a:rPr lang="en-US" sz="2400" b="1" dirty="0" smtClean="0">
                <a:solidFill>
                  <a:srgbClr val="FF6325"/>
                </a:solidFill>
              </a:rPr>
              <a:t>punished Richard’s </a:t>
            </a:r>
            <a:r>
              <a:rPr lang="en-US" sz="2400" b="1" dirty="0" err="1" smtClean="0">
                <a:solidFill>
                  <a:srgbClr val="FF6325"/>
                </a:solidFill>
              </a:rPr>
              <a:t>favourites</a:t>
            </a:r>
            <a:r>
              <a:rPr lang="en-US" sz="2400" dirty="0" smtClean="0">
                <a:solidFill>
                  <a:schemeClr val="bg1"/>
                </a:solidFill>
              </a:rPr>
              <a:t>, either by sentencing them to death or confiscating all their possessions and wealth.</a:t>
            </a:r>
          </a:p>
        </p:txBody>
      </p:sp>
    </p:spTree>
    <p:extLst>
      <p:ext uri="{BB962C8B-B14F-4D97-AF65-F5344CB8AC3E}">
        <p14:creationId xmlns:p14="http://schemas.microsoft.com/office/powerpoint/2010/main" val="1568973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34" y="320040"/>
            <a:ext cx="8636000" cy="1143000"/>
          </a:xfrm>
        </p:spPr>
        <p:txBody>
          <a:bodyPr>
            <a:normAutofit fontScale="90000"/>
          </a:bodyPr>
          <a:lstStyle/>
          <a:p>
            <a:r>
              <a:rPr lang="en-US" b="1" dirty="0" smtClean="0">
                <a:solidFill>
                  <a:srgbClr val="FF6325"/>
                </a:solidFill>
              </a:rPr>
              <a:t>The Aftermath of the Lords’ Appellants Rebellion</a:t>
            </a:r>
            <a:endParaRPr lang="en-US" b="1" dirty="0">
              <a:solidFill>
                <a:srgbClr val="FF6325"/>
              </a:solidFill>
            </a:endParaRPr>
          </a:p>
        </p:txBody>
      </p:sp>
      <p:sp>
        <p:nvSpPr>
          <p:cNvPr id="3" name="Content Placeholder 2"/>
          <p:cNvSpPr>
            <a:spLocks noGrp="1"/>
          </p:cNvSpPr>
          <p:nvPr>
            <p:ph idx="1"/>
          </p:nvPr>
        </p:nvSpPr>
        <p:spPr>
          <a:xfrm>
            <a:off x="270935" y="1565910"/>
            <a:ext cx="8635999" cy="5943600"/>
          </a:xfrm>
        </p:spPr>
        <p:txBody>
          <a:bodyPr>
            <a:noAutofit/>
          </a:bodyPr>
          <a:lstStyle/>
          <a:p>
            <a:r>
              <a:rPr lang="en-US" sz="2400" dirty="0">
                <a:solidFill>
                  <a:schemeClr val="bg1"/>
                </a:solidFill>
              </a:rPr>
              <a:t>Richard was able to return to power only when John of Gaunt returned from Spain. In 1397, he </a:t>
            </a:r>
            <a:r>
              <a:rPr lang="en-US" sz="2400" b="1" dirty="0">
                <a:solidFill>
                  <a:schemeClr val="bg1"/>
                </a:solidFill>
              </a:rPr>
              <a:t>reasserted himself </a:t>
            </a:r>
            <a:r>
              <a:rPr lang="en-US" sz="2400" dirty="0">
                <a:solidFill>
                  <a:schemeClr val="bg1"/>
                </a:solidFill>
              </a:rPr>
              <a:t>and </a:t>
            </a:r>
            <a:r>
              <a:rPr lang="en-US" sz="2400" b="1" dirty="0">
                <a:solidFill>
                  <a:schemeClr val="bg1"/>
                </a:solidFill>
              </a:rPr>
              <a:t>destroyed the principal three among the Lords Appellant</a:t>
            </a:r>
            <a:r>
              <a:rPr lang="en-US" sz="2400" dirty="0">
                <a:solidFill>
                  <a:schemeClr val="bg1"/>
                </a:solidFill>
              </a:rPr>
              <a:t>. </a:t>
            </a:r>
            <a:endParaRPr lang="en-US" sz="2400" dirty="0" smtClean="0">
              <a:solidFill>
                <a:schemeClr val="bg1"/>
              </a:solidFill>
            </a:endParaRPr>
          </a:p>
          <a:p>
            <a:endParaRPr lang="en-US" sz="1100" dirty="0">
              <a:solidFill>
                <a:schemeClr val="bg1"/>
              </a:solidFill>
            </a:endParaRPr>
          </a:p>
          <a:p>
            <a:r>
              <a:rPr lang="en-US" sz="2400" b="1" dirty="0">
                <a:solidFill>
                  <a:schemeClr val="accent5">
                    <a:lumMod val="75000"/>
                  </a:schemeClr>
                </a:solidFill>
              </a:rPr>
              <a:t>He never forgave them though </a:t>
            </a:r>
            <a:r>
              <a:rPr lang="en-US" sz="2400" dirty="0">
                <a:solidFill>
                  <a:schemeClr val="bg1"/>
                </a:solidFill>
              </a:rPr>
              <a:t>and it is believed he had his uncle Gloucester </a:t>
            </a:r>
            <a:r>
              <a:rPr lang="en-US" sz="2400" dirty="0" smtClean="0">
                <a:solidFill>
                  <a:schemeClr val="bg1"/>
                </a:solidFill>
              </a:rPr>
              <a:t>(one of the rebels) killed. Others lost their titles </a:t>
            </a:r>
            <a:r>
              <a:rPr lang="en-US" sz="2400" dirty="0">
                <a:solidFill>
                  <a:schemeClr val="bg1"/>
                </a:solidFill>
              </a:rPr>
              <a:t>and </a:t>
            </a:r>
            <a:r>
              <a:rPr lang="en-US" sz="2400" dirty="0" smtClean="0">
                <a:solidFill>
                  <a:schemeClr val="bg1"/>
                </a:solidFill>
              </a:rPr>
              <a:t>lands. </a:t>
            </a:r>
            <a:r>
              <a:rPr lang="en-US" sz="2400" b="1" dirty="0" smtClean="0">
                <a:solidFill>
                  <a:schemeClr val="accent5">
                    <a:lumMod val="75000"/>
                  </a:schemeClr>
                </a:solidFill>
              </a:rPr>
              <a:t>Interestingly, Richard did not punish Bolingbroke or Mowbray when he regained power</a:t>
            </a:r>
            <a:r>
              <a:rPr lang="en-US" sz="2400" dirty="0" smtClean="0">
                <a:solidFill>
                  <a:schemeClr val="bg1"/>
                </a:solidFill>
              </a:rPr>
              <a:t>.</a:t>
            </a:r>
          </a:p>
          <a:p>
            <a:endParaRPr lang="en-US" sz="1100" dirty="0">
              <a:solidFill>
                <a:schemeClr val="bg1"/>
              </a:solidFill>
            </a:endParaRPr>
          </a:p>
          <a:p>
            <a:r>
              <a:rPr lang="en-US" sz="2400" dirty="0" smtClean="0">
                <a:solidFill>
                  <a:schemeClr val="bg1"/>
                </a:solidFill>
              </a:rPr>
              <a:t>Their </a:t>
            </a:r>
            <a:r>
              <a:rPr lang="en-US" sz="2400" dirty="0" err="1">
                <a:solidFill>
                  <a:schemeClr val="bg1"/>
                </a:solidFill>
              </a:rPr>
              <a:t>behaviour</a:t>
            </a:r>
            <a:r>
              <a:rPr lang="en-US" sz="2400" dirty="0">
                <a:solidFill>
                  <a:schemeClr val="bg1"/>
                </a:solidFill>
              </a:rPr>
              <a:t> </a:t>
            </a:r>
            <a:r>
              <a:rPr lang="en-US" sz="2400" dirty="0" smtClean="0">
                <a:solidFill>
                  <a:schemeClr val="bg1"/>
                </a:solidFill>
              </a:rPr>
              <a:t>however, </a:t>
            </a:r>
            <a:r>
              <a:rPr lang="en-US" sz="2400" b="1" dirty="0" smtClean="0">
                <a:solidFill>
                  <a:schemeClr val="bg1"/>
                </a:solidFill>
              </a:rPr>
              <a:t>probably </a:t>
            </a:r>
            <a:r>
              <a:rPr lang="en-US" sz="2400" b="1" dirty="0">
                <a:solidFill>
                  <a:schemeClr val="bg1"/>
                </a:solidFill>
              </a:rPr>
              <a:t>influenced Richard’s decision in 1399 to exile them both</a:t>
            </a:r>
            <a:r>
              <a:rPr lang="en-US" sz="2400" dirty="0">
                <a:solidFill>
                  <a:schemeClr val="bg1"/>
                </a:solidFill>
              </a:rPr>
              <a:t>. </a:t>
            </a:r>
            <a:endParaRPr lang="en-US" sz="2400" dirty="0" smtClean="0">
              <a:solidFill>
                <a:schemeClr val="bg1"/>
              </a:solidFill>
            </a:endParaRPr>
          </a:p>
          <a:p>
            <a:endParaRPr lang="en-US" sz="1100" dirty="0">
              <a:solidFill>
                <a:schemeClr val="bg1"/>
              </a:solidFill>
            </a:endParaRPr>
          </a:p>
          <a:p>
            <a:r>
              <a:rPr lang="en-US" sz="2400" b="1" dirty="0" smtClean="0">
                <a:solidFill>
                  <a:schemeClr val="accent5">
                    <a:lumMod val="75000"/>
                  </a:schemeClr>
                </a:solidFill>
              </a:rPr>
              <a:t>It is this decision to exile Mowbray and Bolingbroke that takes place in Act I, Scene III of the play.</a:t>
            </a:r>
            <a:endParaRPr lang="en-US" sz="2400" b="1" dirty="0">
              <a:solidFill>
                <a:schemeClr val="accent5">
                  <a:lumMod val="75000"/>
                </a:schemeClr>
              </a:solidFill>
            </a:endParaRPr>
          </a:p>
        </p:txBody>
      </p:sp>
    </p:spTree>
    <p:extLst>
      <p:ext uri="{BB962C8B-B14F-4D97-AF65-F5344CB8AC3E}">
        <p14:creationId xmlns:p14="http://schemas.microsoft.com/office/powerpoint/2010/main" val="927921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707" y="2130425"/>
            <a:ext cx="4960469" cy="1470025"/>
          </a:xfrm>
        </p:spPr>
        <p:txBody>
          <a:bodyPr>
            <a:normAutofit fontScale="90000"/>
          </a:bodyPr>
          <a:lstStyle/>
          <a:p>
            <a:r>
              <a:rPr lang="en-US" dirty="0" smtClean="0"/>
              <a:t/>
            </a:r>
            <a:br>
              <a:rPr lang="en-US" dirty="0" smtClean="0"/>
            </a:br>
            <a:r>
              <a:rPr lang="en-US" dirty="0"/>
              <a:t/>
            </a:r>
            <a:br>
              <a:rPr lang="en-US" dirty="0"/>
            </a:br>
            <a:r>
              <a:rPr lang="en-US" b="1" dirty="0" smtClean="0">
                <a:solidFill>
                  <a:schemeClr val="bg1"/>
                </a:solidFill>
              </a:rPr>
              <a:t>Key Contexts for Shakespeare’s </a:t>
            </a:r>
            <a:br>
              <a:rPr lang="en-US" b="1" dirty="0" smtClean="0">
                <a:solidFill>
                  <a:schemeClr val="bg1"/>
                </a:solidFill>
              </a:rPr>
            </a:br>
            <a:r>
              <a:rPr lang="en-US" b="1" i="1" dirty="0" smtClean="0">
                <a:solidFill>
                  <a:schemeClr val="bg1"/>
                </a:solidFill>
              </a:rPr>
              <a:t>Richard II</a:t>
            </a:r>
            <a:r>
              <a:rPr lang="en-US" b="1" i="1" dirty="0"/>
              <a:t/>
            </a:r>
            <a:br>
              <a:rPr lang="en-US" b="1" i="1" dirty="0"/>
            </a:br>
            <a:r>
              <a:rPr lang="en-US" b="1" i="1" dirty="0" smtClean="0"/>
              <a:t/>
            </a:r>
            <a:br>
              <a:rPr lang="en-US" b="1" i="1" dirty="0" smtClean="0"/>
            </a:br>
            <a:r>
              <a:rPr lang="en-US" b="1" i="1" dirty="0"/>
              <a:t/>
            </a:r>
            <a:br>
              <a:rPr lang="en-US" b="1" i="1" dirty="0"/>
            </a:br>
            <a:r>
              <a:rPr lang="en-US" b="1" i="1" dirty="0"/>
              <a:t/>
            </a:r>
            <a:br>
              <a:rPr lang="en-US" b="1" i="1" dirty="0"/>
            </a:br>
            <a:r>
              <a:rPr lang="en-US" b="1" dirty="0" smtClean="0">
                <a:solidFill>
                  <a:schemeClr val="accent5">
                    <a:lumMod val="60000"/>
                    <a:lumOff val="40000"/>
                  </a:schemeClr>
                </a:solidFill>
              </a:rPr>
              <a:t>Context 3: </a:t>
            </a:r>
            <a:br>
              <a:rPr lang="en-US" b="1" dirty="0" smtClean="0">
                <a:solidFill>
                  <a:schemeClr val="accent5">
                    <a:lumMod val="60000"/>
                    <a:lumOff val="40000"/>
                  </a:schemeClr>
                </a:solidFill>
              </a:rPr>
            </a:br>
            <a:r>
              <a:rPr lang="en-US" b="1" dirty="0" smtClean="0">
                <a:solidFill>
                  <a:schemeClr val="accent5">
                    <a:lumMod val="60000"/>
                    <a:lumOff val="40000"/>
                  </a:schemeClr>
                </a:solidFill>
              </a:rPr>
              <a:t>The Real History Behind the Play</a:t>
            </a:r>
            <a:r>
              <a:rPr lang="en-US" i="1" dirty="0" smtClean="0"/>
              <a:t/>
            </a:r>
            <a:br>
              <a:rPr lang="en-US" i="1" dirty="0" smtClean="0"/>
            </a:br>
            <a:endParaRPr lang="en-US" dirty="0"/>
          </a:p>
        </p:txBody>
      </p:sp>
      <p:pic>
        <p:nvPicPr>
          <p:cNvPr id="5" name="Picture 4"/>
          <p:cNvPicPr>
            <a:picLocks noChangeAspect="1"/>
          </p:cNvPicPr>
          <p:nvPr/>
        </p:nvPicPr>
        <p:blipFill>
          <a:blip r:embed="rId2"/>
          <a:stretch>
            <a:fillRect/>
          </a:stretch>
        </p:blipFill>
        <p:spPr>
          <a:xfrm>
            <a:off x="5289176" y="1060824"/>
            <a:ext cx="3317157" cy="4691529"/>
          </a:xfrm>
          <a:prstGeom prst="rect">
            <a:avLst/>
          </a:prstGeom>
        </p:spPr>
      </p:pic>
    </p:spTree>
    <p:extLst>
      <p:ext uri="{BB962C8B-B14F-4D97-AF65-F5344CB8AC3E}">
        <p14:creationId xmlns:p14="http://schemas.microsoft.com/office/powerpoint/2010/main" val="3359145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solidFill>
                  <a:schemeClr val="accent5">
                    <a:lumMod val="60000"/>
                    <a:lumOff val="40000"/>
                  </a:schemeClr>
                </a:solidFill>
              </a:rPr>
              <a:t>Richard Versus Bolingbroke</a:t>
            </a:r>
            <a:endParaRPr lang="en-US" b="1" dirty="0">
              <a:solidFill>
                <a:schemeClr val="accent5">
                  <a:lumMod val="60000"/>
                  <a:lumOff val="40000"/>
                </a:schemeClr>
              </a:solidFill>
            </a:endParaRPr>
          </a:p>
        </p:txBody>
      </p:sp>
      <p:sp>
        <p:nvSpPr>
          <p:cNvPr id="3" name="Content Placeholder 2"/>
          <p:cNvSpPr>
            <a:spLocks noGrp="1"/>
          </p:cNvSpPr>
          <p:nvPr>
            <p:ph idx="1"/>
          </p:nvPr>
        </p:nvSpPr>
        <p:spPr>
          <a:xfrm>
            <a:off x="304800" y="999068"/>
            <a:ext cx="8585200" cy="5858932"/>
          </a:xfrm>
        </p:spPr>
        <p:txBody>
          <a:bodyPr>
            <a:normAutofit fontScale="70000" lnSpcReduction="20000"/>
          </a:bodyPr>
          <a:lstStyle/>
          <a:p>
            <a:r>
              <a:rPr lang="en-GB" sz="3100" dirty="0" smtClean="0">
                <a:solidFill>
                  <a:schemeClr val="bg1"/>
                </a:solidFill>
                <a:cs typeface="Calibri"/>
              </a:rPr>
              <a:t>Richard and Bolingbroke were</a:t>
            </a:r>
            <a:r>
              <a:rPr lang="en-GB" sz="3100" b="1" dirty="0" smtClean="0">
                <a:solidFill>
                  <a:schemeClr val="bg1"/>
                </a:solidFill>
                <a:cs typeface="Calibri"/>
              </a:rPr>
              <a:t> cousins </a:t>
            </a:r>
            <a:r>
              <a:rPr lang="en-GB" sz="3100" dirty="0" smtClean="0">
                <a:solidFill>
                  <a:schemeClr val="bg1"/>
                </a:solidFill>
                <a:cs typeface="Calibri"/>
              </a:rPr>
              <a:t>of the </a:t>
            </a:r>
            <a:r>
              <a:rPr lang="en-GB" sz="3100" b="1" dirty="0" smtClean="0">
                <a:solidFill>
                  <a:schemeClr val="bg1"/>
                </a:solidFill>
                <a:cs typeface="Calibri"/>
              </a:rPr>
              <a:t>same age </a:t>
            </a:r>
            <a:r>
              <a:rPr lang="en-GB" sz="3100" dirty="0" smtClean="0">
                <a:solidFill>
                  <a:schemeClr val="bg1"/>
                </a:solidFill>
                <a:cs typeface="Calibri"/>
              </a:rPr>
              <a:t>and </a:t>
            </a:r>
            <a:r>
              <a:rPr lang="en-GB" sz="3100" b="1" dirty="0" smtClean="0">
                <a:solidFill>
                  <a:schemeClr val="bg1"/>
                </a:solidFill>
                <a:cs typeface="Calibri"/>
              </a:rPr>
              <a:t>played together as children</a:t>
            </a:r>
            <a:r>
              <a:rPr lang="en-GB" sz="3100" dirty="0" smtClean="0">
                <a:solidFill>
                  <a:schemeClr val="bg1"/>
                </a:solidFill>
                <a:cs typeface="Calibri"/>
              </a:rPr>
              <a:t>.</a:t>
            </a:r>
          </a:p>
          <a:p>
            <a:endParaRPr lang="en-GB" sz="1400" dirty="0" smtClean="0">
              <a:solidFill>
                <a:schemeClr val="bg1"/>
              </a:solidFill>
              <a:cs typeface="Calibri"/>
            </a:endParaRPr>
          </a:p>
          <a:p>
            <a:r>
              <a:rPr lang="en-GB" sz="3100" dirty="0" smtClean="0">
                <a:solidFill>
                  <a:schemeClr val="bg1"/>
                </a:solidFill>
                <a:cs typeface="Calibri"/>
              </a:rPr>
              <a:t>Bolingbroke was part of the </a:t>
            </a:r>
            <a:r>
              <a:rPr lang="en-GB" sz="3100" b="1" dirty="0" smtClean="0">
                <a:solidFill>
                  <a:schemeClr val="bg1"/>
                </a:solidFill>
                <a:cs typeface="Calibri"/>
              </a:rPr>
              <a:t>Lords Appellants’ Rebellion</a:t>
            </a:r>
            <a:r>
              <a:rPr lang="en-GB" sz="3100" dirty="0" smtClean="0">
                <a:solidFill>
                  <a:schemeClr val="bg1"/>
                </a:solidFill>
                <a:cs typeface="Calibri"/>
              </a:rPr>
              <a:t> (</a:t>
            </a:r>
            <a:r>
              <a:rPr lang="en-GB" sz="3100" b="1" dirty="0" smtClean="0">
                <a:solidFill>
                  <a:schemeClr val="bg1"/>
                </a:solidFill>
                <a:cs typeface="Calibri"/>
              </a:rPr>
              <a:t>1387)</a:t>
            </a:r>
            <a:r>
              <a:rPr lang="en-GB" sz="3100" dirty="0" smtClean="0">
                <a:solidFill>
                  <a:schemeClr val="bg1"/>
                </a:solidFill>
                <a:cs typeface="Calibri"/>
              </a:rPr>
              <a:t>.</a:t>
            </a:r>
          </a:p>
          <a:p>
            <a:endParaRPr lang="en-GB" sz="1400" dirty="0" smtClean="0">
              <a:solidFill>
                <a:schemeClr val="bg1"/>
              </a:solidFill>
              <a:cs typeface="Calibri"/>
            </a:endParaRPr>
          </a:p>
          <a:p>
            <a:r>
              <a:rPr lang="en-GB" sz="3100" dirty="0" smtClean="0">
                <a:solidFill>
                  <a:schemeClr val="bg1"/>
                </a:solidFill>
                <a:cs typeface="Calibri"/>
              </a:rPr>
              <a:t>Once Richard regained power, he chose</a:t>
            </a:r>
            <a:r>
              <a:rPr lang="en-GB" sz="3100" b="1" dirty="0" smtClean="0">
                <a:solidFill>
                  <a:schemeClr val="bg1"/>
                </a:solidFill>
                <a:cs typeface="Calibri"/>
              </a:rPr>
              <a:t> not </a:t>
            </a:r>
            <a:r>
              <a:rPr lang="en-GB" sz="3100" dirty="0" smtClean="0">
                <a:solidFill>
                  <a:schemeClr val="bg1"/>
                </a:solidFill>
                <a:cs typeface="Calibri"/>
              </a:rPr>
              <a:t>to punish Bolingbroke.</a:t>
            </a:r>
          </a:p>
          <a:p>
            <a:endParaRPr lang="en-GB" sz="1400" dirty="0" smtClean="0">
              <a:solidFill>
                <a:schemeClr val="bg1"/>
              </a:solidFill>
              <a:cs typeface="Calibri"/>
            </a:endParaRPr>
          </a:p>
          <a:p>
            <a:r>
              <a:rPr lang="en-GB" sz="3100" dirty="0" smtClean="0">
                <a:solidFill>
                  <a:schemeClr val="bg1"/>
                </a:solidFill>
                <a:cs typeface="Calibri"/>
              </a:rPr>
              <a:t>In 1398, Bolingbroke was </a:t>
            </a:r>
            <a:r>
              <a:rPr lang="en-GB" sz="3100" b="1" dirty="0" smtClean="0">
                <a:solidFill>
                  <a:srgbClr val="FF6325"/>
                </a:solidFill>
                <a:cs typeface="Calibri"/>
              </a:rPr>
              <a:t>accused of treason by </a:t>
            </a:r>
            <a:r>
              <a:rPr lang="en-GB" sz="3100" dirty="0" smtClean="0">
                <a:solidFill>
                  <a:schemeClr val="bg1"/>
                </a:solidFill>
                <a:cs typeface="Calibri"/>
              </a:rPr>
              <a:t>the 1st Duke  of Norfolk, </a:t>
            </a:r>
            <a:r>
              <a:rPr lang="en-GB" sz="3100" b="1" dirty="0" smtClean="0">
                <a:solidFill>
                  <a:srgbClr val="FF6325"/>
                </a:solidFill>
                <a:cs typeface="Calibri"/>
              </a:rPr>
              <a:t>Thomas de Mowbray</a:t>
            </a:r>
            <a:r>
              <a:rPr lang="en-GB" sz="3100" dirty="0" smtClean="0">
                <a:solidFill>
                  <a:schemeClr val="bg1"/>
                </a:solidFill>
                <a:cs typeface="Calibri"/>
              </a:rPr>
              <a:t>. Richard II called a </a:t>
            </a:r>
            <a:r>
              <a:rPr lang="en-GB" sz="3100" b="1" dirty="0" smtClean="0">
                <a:solidFill>
                  <a:srgbClr val="FF6325"/>
                </a:solidFill>
                <a:cs typeface="Calibri"/>
              </a:rPr>
              <a:t>duel</a:t>
            </a:r>
            <a:r>
              <a:rPr lang="en-GB" sz="3100" dirty="0" smtClean="0">
                <a:solidFill>
                  <a:schemeClr val="bg1"/>
                </a:solidFill>
                <a:cs typeface="Calibri"/>
              </a:rPr>
              <a:t> to settle the dispute.</a:t>
            </a:r>
          </a:p>
          <a:p>
            <a:endParaRPr lang="en-GB" sz="1400" dirty="0" smtClean="0">
              <a:solidFill>
                <a:schemeClr val="bg1"/>
              </a:solidFill>
              <a:cs typeface="Calibri"/>
            </a:endParaRPr>
          </a:p>
          <a:p>
            <a:r>
              <a:rPr lang="en-GB" sz="3100" dirty="0" smtClean="0">
                <a:solidFill>
                  <a:schemeClr val="bg1"/>
                </a:solidFill>
                <a:cs typeface="Calibri"/>
              </a:rPr>
              <a:t>But before the duel could happen, </a:t>
            </a:r>
            <a:r>
              <a:rPr lang="en-GB" sz="3100" b="1" dirty="0" smtClean="0">
                <a:solidFill>
                  <a:srgbClr val="FF6325"/>
                </a:solidFill>
                <a:cs typeface="Calibri"/>
              </a:rPr>
              <a:t>Richard banished Bolingbroke</a:t>
            </a:r>
            <a:r>
              <a:rPr lang="en-GB" sz="3100" dirty="0" smtClean="0">
                <a:solidFill>
                  <a:srgbClr val="FF6325"/>
                </a:solidFill>
                <a:cs typeface="Calibri"/>
              </a:rPr>
              <a:t> and </a:t>
            </a:r>
            <a:r>
              <a:rPr lang="en-GB" sz="3100" b="1" dirty="0" smtClean="0">
                <a:solidFill>
                  <a:srgbClr val="FF6325"/>
                </a:solidFill>
                <a:cs typeface="Calibri"/>
              </a:rPr>
              <a:t>exiled Mowbray for life</a:t>
            </a:r>
            <a:r>
              <a:rPr lang="en-GB" sz="3100" dirty="0" smtClean="0">
                <a:solidFill>
                  <a:schemeClr val="bg1"/>
                </a:solidFill>
                <a:cs typeface="Calibri"/>
              </a:rPr>
              <a:t>. </a:t>
            </a:r>
          </a:p>
          <a:p>
            <a:endParaRPr lang="en-GB" sz="1600" dirty="0" smtClean="0">
              <a:solidFill>
                <a:schemeClr val="bg1"/>
              </a:solidFill>
              <a:cs typeface="Calibri"/>
            </a:endParaRPr>
          </a:p>
          <a:p>
            <a:r>
              <a:rPr lang="en-GB" sz="3100" dirty="0" smtClean="0">
                <a:solidFill>
                  <a:schemeClr val="bg1"/>
                </a:solidFill>
                <a:cs typeface="Calibri"/>
              </a:rPr>
              <a:t>When John of Gaunt died in 1399, Richard made sure Bolingbroke would </a:t>
            </a:r>
            <a:r>
              <a:rPr lang="en-GB" sz="3100" b="1" dirty="0" smtClean="0">
                <a:solidFill>
                  <a:schemeClr val="bg1"/>
                </a:solidFill>
                <a:cs typeface="Calibri"/>
              </a:rPr>
              <a:t>not </a:t>
            </a:r>
            <a:r>
              <a:rPr lang="en-GB" sz="3100" dirty="0" smtClean="0">
                <a:solidFill>
                  <a:schemeClr val="bg1"/>
                </a:solidFill>
                <a:cs typeface="Calibri"/>
              </a:rPr>
              <a:t>inherit his father’s lands automatically. Instead, he would have to </a:t>
            </a:r>
            <a:r>
              <a:rPr lang="en-GB" sz="3100" b="1" dirty="0" smtClean="0">
                <a:solidFill>
                  <a:schemeClr val="bg1"/>
                </a:solidFill>
                <a:cs typeface="Calibri"/>
              </a:rPr>
              <a:t>ask for Richard’s permission</a:t>
            </a:r>
            <a:r>
              <a:rPr lang="en-GB" sz="3100" dirty="0" smtClean="0">
                <a:solidFill>
                  <a:schemeClr val="bg1"/>
                </a:solidFill>
                <a:cs typeface="Calibri"/>
              </a:rPr>
              <a:t>. </a:t>
            </a:r>
          </a:p>
          <a:p>
            <a:endParaRPr lang="en-GB" sz="1600" dirty="0" smtClean="0">
              <a:solidFill>
                <a:schemeClr val="bg1"/>
              </a:solidFill>
              <a:cs typeface="Calibri"/>
            </a:endParaRPr>
          </a:p>
          <a:p>
            <a:r>
              <a:rPr lang="en-GB" sz="3100" dirty="0" smtClean="0">
                <a:solidFill>
                  <a:schemeClr val="bg1"/>
                </a:solidFill>
                <a:cs typeface="Calibri"/>
              </a:rPr>
              <a:t>Bolingbroke’s revenge was to gather an army and form a </a:t>
            </a:r>
            <a:r>
              <a:rPr lang="en-GB" sz="3100" b="1" dirty="0" smtClean="0">
                <a:solidFill>
                  <a:schemeClr val="bg1"/>
                </a:solidFill>
                <a:cs typeface="Calibri"/>
              </a:rPr>
              <a:t>military campaign to depose Richard as King</a:t>
            </a:r>
            <a:r>
              <a:rPr lang="en-GB" sz="3100" dirty="0" smtClean="0">
                <a:solidFill>
                  <a:schemeClr val="bg1"/>
                </a:solidFill>
                <a:cs typeface="Calibri"/>
              </a:rPr>
              <a:t>. </a:t>
            </a:r>
          </a:p>
          <a:p>
            <a:endParaRPr lang="en-GB" dirty="0" smtClean="0">
              <a:cs typeface="Calibri"/>
            </a:endParaRPr>
          </a:p>
          <a:p>
            <a:endParaRPr lang="en-US" dirty="0"/>
          </a:p>
        </p:txBody>
      </p:sp>
    </p:spTree>
    <p:extLst>
      <p:ext uri="{BB962C8B-B14F-4D97-AF65-F5344CB8AC3E}">
        <p14:creationId xmlns:p14="http://schemas.microsoft.com/office/powerpoint/2010/main" val="1102177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6325"/>
                </a:solidFill>
              </a:rPr>
              <a:t>Forced Abdication</a:t>
            </a:r>
            <a:endParaRPr lang="en-US" b="1" dirty="0">
              <a:solidFill>
                <a:srgbClr val="FF6325"/>
              </a:solidFill>
            </a:endParaRPr>
          </a:p>
        </p:txBody>
      </p:sp>
      <p:sp>
        <p:nvSpPr>
          <p:cNvPr id="3" name="Content Placeholder 2"/>
          <p:cNvSpPr>
            <a:spLocks noGrp="1"/>
          </p:cNvSpPr>
          <p:nvPr>
            <p:ph idx="1"/>
          </p:nvPr>
        </p:nvSpPr>
        <p:spPr>
          <a:xfrm>
            <a:off x="457200" y="1016000"/>
            <a:ext cx="8229600" cy="5659120"/>
          </a:xfrm>
        </p:spPr>
        <p:txBody>
          <a:bodyPr>
            <a:normAutofit lnSpcReduction="10000"/>
          </a:bodyPr>
          <a:lstStyle/>
          <a:p>
            <a:r>
              <a:rPr lang="en-US" sz="2400" dirty="0" smtClean="0">
                <a:solidFill>
                  <a:schemeClr val="bg1"/>
                </a:solidFill>
              </a:rPr>
              <a:t>Bolingbroke gained enough support in England to declare himself</a:t>
            </a:r>
            <a:r>
              <a:rPr lang="en-US" sz="2400" dirty="0" smtClean="0">
                <a:solidFill>
                  <a:schemeClr val="accent5">
                    <a:lumMod val="75000"/>
                  </a:schemeClr>
                </a:solidFill>
              </a:rPr>
              <a:t> </a:t>
            </a:r>
            <a:r>
              <a:rPr lang="en-US" sz="2400" b="1" dirty="0" smtClean="0">
                <a:solidFill>
                  <a:schemeClr val="accent5">
                    <a:lumMod val="75000"/>
                  </a:schemeClr>
                </a:solidFill>
              </a:rPr>
              <a:t>King Henry IV</a:t>
            </a:r>
            <a:r>
              <a:rPr lang="en-US" sz="2400" dirty="0" smtClean="0">
                <a:solidFill>
                  <a:schemeClr val="bg1"/>
                </a:solidFill>
              </a:rPr>
              <a:t>.</a:t>
            </a:r>
          </a:p>
          <a:p>
            <a:endParaRPr lang="en-US" sz="900" dirty="0" smtClean="0">
              <a:solidFill>
                <a:schemeClr val="bg1"/>
              </a:solidFill>
            </a:endParaRPr>
          </a:p>
          <a:p>
            <a:r>
              <a:rPr lang="en-US" sz="2400" dirty="0" smtClean="0">
                <a:solidFill>
                  <a:schemeClr val="bg1"/>
                </a:solidFill>
              </a:rPr>
              <a:t>Richard was kept as a prisoner in the Tower of London and was</a:t>
            </a:r>
            <a:r>
              <a:rPr lang="en-US" sz="2400" b="1" dirty="0" smtClean="0">
                <a:solidFill>
                  <a:schemeClr val="bg1"/>
                </a:solidFill>
              </a:rPr>
              <a:t> </a:t>
            </a:r>
            <a:r>
              <a:rPr lang="en-US" sz="2400" b="1" dirty="0" smtClean="0">
                <a:solidFill>
                  <a:schemeClr val="accent5">
                    <a:lumMod val="75000"/>
                  </a:schemeClr>
                </a:solidFill>
              </a:rPr>
              <a:t>asked to abdicate three times, but refused each time</a:t>
            </a:r>
            <a:r>
              <a:rPr lang="en-US" sz="2400" dirty="0" smtClean="0">
                <a:solidFill>
                  <a:schemeClr val="bg1"/>
                </a:solidFill>
              </a:rPr>
              <a:t>.</a:t>
            </a:r>
          </a:p>
          <a:p>
            <a:endParaRPr lang="en-US" sz="1000" i="1" dirty="0">
              <a:solidFill>
                <a:schemeClr val="bg1"/>
              </a:solidFill>
            </a:endParaRPr>
          </a:p>
          <a:p>
            <a:r>
              <a:rPr lang="en-US" sz="2400" dirty="0" smtClean="0">
                <a:solidFill>
                  <a:schemeClr val="bg1"/>
                </a:solidFill>
              </a:rPr>
              <a:t>Richard eventually accepted the inevitable and his title was adjusted to ‘Sir Richard of Bordeaux’.</a:t>
            </a:r>
          </a:p>
          <a:p>
            <a:endParaRPr lang="en-US" sz="1000" dirty="0" smtClean="0">
              <a:solidFill>
                <a:schemeClr val="bg1"/>
              </a:solidFill>
            </a:endParaRPr>
          </a:p>
          <a:p>
            <a:r>
              <a:rPr lang="en-US" sz="2400" dirty="0" smtClean="0">
                <a:solidFill>
                  <a:schemeClr val="bg1"/>
                </a:solidFill>
              </a:rPr>
              <a:t>Bolingbroke was officially crowned King Henry IV in </a:t>
            </a:r>
            <a:r>
              <a:rPr lang="en-US" sz="2400" b="1" dirty="0" smtClean="0">
                <a:solidFill>
                  <a:schemeClr val="bg1"/>
                </a:solidFill>
              </a:rPr>
              <a:t>1399</a:t>
            </a:r>
            <a:r>
              <a:rPr lang="en-US" sz="2400" dirty="0" smtClean="0">
                <a:solidFill>
                  <a:schemeClr val="bg1"/>
                </a:solidFill>
              </a:rPr>
              <a:t>. </a:t>
            </a:r>
          </a:p>
          <a:p>
            <a:endParaRPr lang="en-US" sz="1000" dirty="0" smtClean="0">
              <a:solidFill>
                <a:schemeClr val="bg1"/>
              </a:solidFill>
            </a:endParaRPr>
          </a:p>
          <a:p>
            <a:r>
              <a:rPr lang="en-US" sz="2400" b="1" dirty="0" smtClean="0">
                <a:solidFill>
                  <a:schemeClr val="accent5">
                    <a:lumMod val="75000"/>
                  </a:schemeClr>
                </a:solidFill>
              </a:rPr>
              <a:t>Richard died, aged 33, imprisoned in </a:t>
            </a:r>
            <a:r>
              <a:rPr lang="en-US" sz="2400" b="1" dirty="0" err="1" smtClean="0">
                <a:solidFill>
                  <a:schemeClr val="accent5">
                    <a:lumMod val="75000"/>
                  </a:schemeClr>
                </a:solidFill>
              </a:rPr>
              <a:t>Pontefract</a:t>
            </a:r>
            <a:r>
              <a:rPr lang="en-US" sz="2400" b="1" dirty="0" smtClean="0">
                <a:solidFill>
                  <a:schemeClr val="accent5">
                    <a:lumMod val="75000"/>
                  </a:schemeClr>
                </a:solidFill>
              </a:rPr>
              <a:t> Castle in Yorkshire</a:t>
            </a:r>
            <a:r>
              <a:rPr lang="en-US" sz="2400" dirty="0" smtClean="0">
                <a:solidFill>
                  <a:schemeClr val="bg1"/>
                </a:solidFill>
              </a:rPr>
              <a:t>. The cause of his death seems to have been </a:t>
            </a:r>
            <a:r>
              <a:rPr lang="en-US" sz="2400" b="1" dirty="0" smtClean="0">
                <a:solidFill>
                  <a:schemeClr val="bg1"/>
                </a:solidFill>
              </a:rPr>
              <a:t>starvation</a:t>
            </a:r>
            <a:r>
              <a:rPr lang="en-US" sz="2400" dirty="0" smtClean="0">
                <a:solidFill>
                  <a:schemeClr val="bg1"/>
                </a:solidFill>
              </a:rPr>
              <a:t>, but historians are unsure whether this was self-imposed or forced upon him.</a:t>
            </a:r>
          </a:p>
          <a:p>
            <a:endParaRPr lang="en-US" sz="1000" dirty="0" smtClean="0">
              <a:solidFill>
                <a:schemeClr val="bg1"/>
              </a:solidFill>
            </a:endParaRPr>
          </a:p>
          <a:p>
            <a:r>
              <a:rPr lang="en-GB" sz="2400" dirty="0" smtClean="0">
                <a:solidFill>
                  <a:schemeClr val="bg1"/>
                </a:solidFill>
                <a:cs typeface="Calibri"/>
              </a:rPr>
              <a:t>Rumours he was still alive persisted into reign of Henry V (Bolingbroke’s son).</a:t>
            </a:r>
          </a:p>
          <a:p>
            <a:endParaRPr lang="en-US" dirty="0"/>
          </a:p>
        </p:txBody>
      </p:sp>
    </p:spTree>
    <p:extLst>
      <p:ext uri="{BB962C8B-B14F-4D97-AF65-F5344CB8AC3E}">
        <p14:creationId xmlns:p14="http://schemas.microsoft.com/office/powerpoint/2010/main" val="3743345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descr="Henry IV 2"/>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395445" y="1939661"/>
            <a:ext cx="3262048" cy="3501019"/>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Grp="1" noChangeArrowheads="1"/>
          </p:cNvSpPr>
          <p:nvPr>
            <p:ph type="title"/>
          </p:nvPr>
        </p:nvSpPr>
        <p:spPr>
          <a:xfrm>
            <a:off x="0" y="0"/>
            <a:ext cx="9144000" cy="1143000"/>
          </a:xfrm>
        </p:spPr>
        <p:txBody>
          <a:bodyPr>
            <a:noAutofit/>
          </a:bodyPr>
          <a:lstStyle/>
          <a:p>
            <a:r>
              <a:rPr lang="en-GB" b="1" dirty="0" smtClean="0">
                <a:solidFill>
                  <a:schemeClr val="accent5">
                    <a:lumMod val="60000"/>
                    <a:lumOff val="40000"/>
                  </a:schemeClr>
                </a:solidFill>
                <a:latin typeface="+mn-lt"/>
              </a:rPr>
              <a:t>The Real Bolingbroke (1367-1413)</a:t>
            </a:r>
            <a:endParaRPr lang="en-GB" b="1" dirty="0">
              <a:solidFill>
                <a:schemeClr val="accent5">
                  <a:lumMod val="60000"/>
                  <a:lumOff val="40000"/>
                </a:schemeClr>
              </a:solidFill>
              <a:latin typeface="+mn-lt"/>
            </a:endParaRPr>
          </a:p>
        </p:txBody>
      </p:sp>
      <p:sp>
        <p:nvSpPr>
          <p:cNvPr id="3" name="TextBox 2"/>
          <p:cNvSpPr txBox="1"/>
          <p:nvPr/>
        </p:nvSpPr>
        <p:spPr>
          <a:xfrm>
            <a:off x="3657493" y="967423"/>
            <a:ext cx="5337917" cy="6386364"/>
          </a:xfrm>
          <a:prstGeom prst="rect">
            <a:avLst/>
          </a:prstGeom>
          <a:noFill/>
        </p:spPr>
        <p:txBody>
          <a:bodyPr wrap="square" rtlCol="0">
            <a:spAutoFit/>
          </a:bodyPr>
          <a:lstStyle/>
          <a:p>
            <a:pPr marL="342900" indent="-342900">
              <a:buFont typeface="Arial" charset="0"/>
              <a:buChar char="•"/>
            </a:pPr>
            <a:r>
              <a:rPr lang="en-US" sz="2400" dirty="0" smtClean="0">
                <a:solidFill>
                  <a:schemeClr val="bg1"/>
                </a:solidFill>
              </a:rPr>
              <a:t>Bolingbroke argued that he had an </a:t>
            </a:r>
            <a:r>
              <a:rPr lang="en-US" sz="2400" b="1" dirty="0" smtClean="0">
                <a:solidFill>
                  <a:schemeClr val="bg1"/>
                </a:solidFill>
              </a:rPr>
              <a:t>obscure claim to the throne </a:t>
            </a:r>
            <a:r>
              <a:rPr lang="en-US" sz="2400" dirty="0" smtClean="0">
                <a:solidFill>
                  <a:schemeClr val="bg1"/>
                </a:solidFill>
              </a:rPr>
              <a:t>as a descendant of Henry III’s son.</a:t>
            </a:r>
          </a:p>
          <a:p>
            <a:pPr marL="171450" indent="-171450">
              <a:buFont typeface="Arial" charset="0"/>
              <a:buChar char="•"/>
            </a:pPr>
            <a:endParaRPr lang="en-US" sz="1100" dirty="0">
              <a:solidFill>
                <a:schemeClr val="bg1"/>
              </a:solidFill>
            </a:endParaRPr>
          </a:p>
          <a:p>
            <a:pPr marL="342900" indent="-342900">
              <a:buFont typeface="Arial" charset="0"/>
              <a:buChar char="•"/>
            </a:pPr>
            <a:r>
              <a:rPr lang="en-US" sz="2400" dirty="0" smtClean="0">
                <a:solidFill>
                  <a:schemeClr val="bg1"/>
                </a:solidFill>
              </a:rPr>
              <a:t>It is thought that he </a:t>
            </a:r>
            <a:r>
              <a:rPr lang="en-US" sz="2400" b="1" dirty="0" smtClean="0">
                <a:solidFill>
                  <a:schemeClr val="bg1"/>
                </a:solidFill>
              </a:rPr>
              <a:t>deliberately starved Richard to death </a:t>
            </a:r>
            <a:r>
              <a:rPr lang="en-US" sz="2400" dirty="0" smtClean="0">
                <a:solidFill>
                  <a:schemeClr val="bg1"/>
                </a:solidFill>
              </a:rPr>
              <a:t>to avoid signs of any incriminating marks on his body.</a:t>
            </a:r>
          </a:p>
          <a:p>
            <a:pPr marL="171450" indent="-171450">
              <a:buFont typeface="Arial" charset="0"/>
              <a:buChar char="•"/>
            </a:pPr>
            <a:endParaRPr lang="en-US" sz="1100" dirty="0">
              <a:solidFill>
                <a:schemeClr val="bg1"/>
              </a:solidFill>
            </a:endParaRPr>
          </a:p>
          <a:p>
            <a:pPr marL="342900" indent="-342900">
              <a:buFont typeface="Arial" charset="0"/>
              <a:buChar char="•"/>
            </a:pPr>
            <a:r>
              <a:rPr lang="en-US" sz="2400" dirty="0" smtClean="0">
                <a:solidFill>
                  <a:schemeClr val="bg1"/>
                </a:solidFill>
              </a:rPr>
              <a:t>When Bolingbroke finally became King Henry IV, ironically he too was </a:t>
            </a:r>
            <a:r>
              <a:rPr lang="en-US" sz="2400" b="1" dirty="0" smtClean="0">
                <a:solidFill>
                  <a:schemeClr val="bg1"/>
                </a:solidFill>
              </a:rPr>
              <a:t>plagued by rebellions, plots and assassination attempts.</a:t>
            </a:r>
          </a:p>
          <a:p>
            <a:pPr marL="342900" indent="-342900">
              <a:buFont typeface="Arial" charset="0"/>
              <a:buChar char="•"/>
            </a:pPr>
            <a:endParaRPr lang="en-US" sz="1100" dirty="0">
              <a:solidFill>
                <a:schemeClr val="bg1"/>
              </a:solidFill>
            </a:endParaRPr>
          </a:p>
          <a:p>
            <a:pPr marL="342900" indent="-342900">
              <a:buFont typeface="Arial" charset="0"/>
              <a:buChar char="•"/>
            </a:pPr>
            <a:r>
              <a:rPr lang="en-US" sz="2400" dirty="0" smtClean="0">
                <a:solidFill>
                  <a:schemeClr val="bg1"/>
                </a:solidFill>
              </a:rPr>
              <a:t>Shakespeare depicts him as a paranoid and unhappy tyrant in </a:t>
            </a:r>
            <a:r>
              <a:rPr lang="en-US" sz="2400" b="1" i="1" dirty="0">
                <a:solidFill>
                  <a:schemeClr val="bg1"/>
                </a:solidFill>
              </a:rPr>
              <a:t>Henry IV </a:t>
            </a:r>
            <a:r>
              <a:rPr lang="en-US" sz="2400" b="1" dirty="0">
                <a:solidFill>
                  <a:schemeClr val="bg1"/>
                </a:solidFill>
              </a:rPr>
              <a:t>(Parts I and II</a:t>
            </a:r>
            <a:r>
              <a:rPr lang="en-US" sz="2400" b="1" dirty="0" smtClean="0">
                <a:solidFill>
                  <a:schemeClr val="bg1"/>
                </a:solidFill>
              </a:rPr>
              <a:t>)</a:t>
            </a:r>
            <a:r>
              <a:rPr lang="en-US" sz="2400" dirty="0" smtClean="0">
                <a:solidFill>
                  <a:schemeClr val="bg1"/>
                </a:solidFill>
              </a:rPr>
              <a:t>.</a:t>
            </a:r>
          </a:p>
          <a:p>
            <a:endParaRPr lang="en-US" sz="1100" dirty="0">
              <a:solidFill>
                <a:schemeClr val="bg1"/>
              </a:solidFill>
            </a:endParaRPr>
          </a:p>
          <a:p>
            <a:endParaRPr lang="en-US" sz="1100" dirty="0">
              <a:solidFill>
                <a:schemeClr val="bg1"/>
              </a:solidFill>
            </a:endParaRPr>
          </a:p>
          <a:p>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758670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b="1" dirty="0" smtClean="0">
                <a:solidFill>
                  <a:srgbClr val="FF6325"/>
                </a:solidFill>
              </a:rPr>
              <a:t>Perceptions of Richard II</a:t>
            </a:r>
            <a:endParaRPr lang="en-US" b="1" dirty="0">
              <a:solidFill>
                <a:srgbClr val="FF6325"/>
              </a:solidFill>
            </a:endParaRPr>
          </a:p>
        </p:txBody>
      </p:sp>
      <p:sp>
        <p:nvSpPr>
          <p:cNvPr id="3" name="Content Placeholder 2"/>
          <p:cNvSpPr>
            <a:spLocks noGrp="1"/>
          </p:cNvSpPr>
          <p:nvPr>
            <p:ph idx="1"/>
          </p:nvPr>
        </p:nvSpPr>
        <p:spPr>
          <a:xfrm>
            <a:off x="457200" y="1163638"/>
            <a:ext cx="8229600" cy="5304895"/>
          </a:xfrm>
        </p:spPr>
        <p:txBody>
          <a:bodyPr>
            <a:normAutofit/>
          </a:bodyPr>
          <a:lstStyle/>
          <a:p>
            <a:r>
              <a:rPr lang="en-GB" sz="2400" dirty="0" smtClean="0">
                <a:solidFill>
                  <a:schemeClr val="bg1"/>
                </a:solidFill>
                <a:cs typeface="Calibri"/>
              </a:rPr>
              <a:t>Our perceptions of King Richard II have been influenced by Shakespeare’s portrayal of him. </a:t>
            </a:r>
          </a:p>
          <a:p>
            <a:endParaRPr lang="en-GB" sz="1100" dirty="0" smtClean="0">
              <a:solidFill>
                <a:schemeClr val="bg1"/>
              </a:solidFill>
              <a:cs typeface="Calibri"/>
            </a:endParaRPr>
          </a:p>
          <a:p>
            <a:r>
              <a:rPr lang="en-GB" sz="2400" dirty="0" smtClean="0">
                <a:solidFill>
                  <a:schemeClr val="bg1"/>
                </a:solidFill>
                <a:cs typeface="Calibri"/>
              </a:rPr>
              <a:t>However, in some ways, the play suggests that his poor leadership and deposition led to the </a:t>
            </a:r>
            <a:r>
              <a:rPr lang="en-GB" sz="2400" b="1" dirty="0" smtClean="0">
                <a:solidFill>
                  <a:schemeClr val="bg1"/>
                </a:solidFill>
                <a:cs typeface="Calibri"/>
              </a:rPr>
              <a:t>Wars of the Roses, a lengthy period of Civil War, </a:t>
            </a:r>
            <a:r>
              <a:rPr lang="en-GB" sz="2400" dirty="0" smtClean="0">
                <a:solidFill>
                  <a:schemeClr val="bg1"/>
                </a:solidFill>
                <a:cs typeface="Calibri"/>
              </a:rPr>
              <a:t>later on. This is not what historians now believe.</a:t>
            </a:r>
          </a:p>
          <a:p>
            <a:endParaRPr lang="en-GB" sz="1100" dirty="0" smtClean="0">
              <a:solidFill>
                <a:schemeClr val="bg1"/>
              </a:solidFill>
              <a:cs typeface="Calibri"/>
            </a:endParaRPr>
          </a:p>
          <a:p>
            <a:r>
              <a:rPr lang="en-GB" sz="2400" dirty="0" smtClean="0">
                <a:solidFill>
                  <a:schemeClr val="bg1"/>
                </a:solidFill>
                <a:cs typeface="Calibri"/>
              </a:rPr>
              <a:t>Most historians agree that although Richard II’s policies were not unusual, the way he carried them out was unacceptable to the political establishment</a:t>
            </a:r>
            <a:r>
              <a:rPr lang="en-GB" sz="2400" dirty="0">
                <a:solidFill>
                  <a:schemeClr val="bg1"/>
                </a:solidFill>
                <a:cs typeface="Calibri"/>
              </a:rPr>
              <a:t> </a:t>
            </a:r>
            <a:r>
              <a:rPr lang="en-GB" sz="2400" dirty="0" smtClean="0">
                <a:solidFill>
                  <a:schemeClr val="bg1"/>
                </a:solidFill>
                <a:cs typeface="Calibri"/>
              </a:rPr>
              <a:t>of the time.</a:t>
            </a:r>
          </a:p>
          <a:p>
            <a:endParaRPr lang="en-GB" sz="2400" dirty="0" smtClean="0">
              <a:solidFill>
                <a:schemeClr val="bg1"/>
              </a:solidFill>
              <a:cs typeface="Calibri"/>
            </a:endParaRPr>
          </a:p>
          <a:p>
            <a:endParaRPr lang="en-GB" sz="2400" dirty="0">
              <a:solidFill>
                <a:schemeClr val="bg1"/>
              </a:solidFill>
              <a:cs typeface="Calibri"/>
            </a:endParaRPr>
          </a:p>
          <a:p>
            <a:endParaRPr lang="en-GB" dirty="0" smtClean="0">
              <a:cs typeface="Calibri"/>
            </a:endParaRPr>
          </a:p>
          <a:p>
            <a:endParaRPr lang="en-US" dirty="0"/>
          </a:p>
        </p:txBody>
      </p:sp>
    </p:spTree>
    <p:extLst>
      <p:ext uri="{BB962C8B-B14F-4D97-AF65-F5344CB8AC3E}">
        <p14:creationId xmlns:p14="http://schemas.microsoft.com/office/powerpoint/2010/main" val="183574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smtClean="0">
                <a:solidFill>
                  <a:srgbClr val="FF6325"/>
                </a:solidFill>
              </a:rPr>
              <a:t>Using Historical Context in Your Essays</a:t>
            </a:r>
            <a:endParaRPr lang="en-US" b="1" dirty="0">
              <a:solidFill>
                <a:srgbClr val="FF6325"/>
              </a:solidFill>
            </a:endParaRPr>
          </a:p>
        </p:txBody>
      </p:sp>
      <p:sp>
        <p:nvSpPr>
          <p:cNvPr id="3" name="Content Placeholder 2"/>
          <p:cNvSpPr>
            <a:spLocks noGrp="1"/>
          </p:cNvSpPr>
          <p:nvPr>
            <p:ph idx="1"/>
          </p:nvPr>
        </p:nvSpPr>
        <p:spPr>
          <a:xfrm>
            <a:off x="457200" y="1143000"/>
            <a:ext cx="8229600" cy="5520690"/>
          </a:xfrm>
        </p:spPr>
        <p:txBody>
          <a:bodyPr>
            <a:normAutofit fontScale="92500" lnSpcReduction="20000"/>
          </a:bodyPr>
          <a:lstStyle/>
          <a:p>
            <a:r>
              <a:rPr lang="en-US" sz="2600" dirty="0" smtClean="0">
                <a:solidFill>
                  <a:schemeClr val="bg1"/>
                </a:solidFill>
              </a:rPr>
              <a:t>You are </a:t>
            </a:r>
            <a:r>
              <a:rPr lang="en-US" sz="2600" b="1" dirty="0" smtClean="0">
                <a:solidFill>
                  <a:schemeClr val="bg1"/>
                </a:solidFill>
              </a:rPr>
              <a:t>not</a:t>
            </a:r>
            <a:r>
              <a:rPr lang="en-US" sz="2600" dirty="0" smtClean="0">
                <a:solidFill>
                  <a:schemeClr val="bg1"/>
                </a:solidFill>
              </a:rPr>
              <a:t> expected to write a history essay about the real events behind the play. </a:t>
            </a:r>
          </a:p>
          <a:p>
            <a:endParaRPr lang="en-US" sz="1300" dirty="0" smtClean="0">
              <a:solidFill>
                <a:schemeClr val="bg1"/>
              </a:solidFill>
            </a:endParaRPr>
          </a:p>
          <a:p>
            <a:r>
              <a:rPr lang="en-US" sz="2600" dirty="0" smtClean="0">
                <a:solidFill>
                  <a:schemeClr val="bg1"/>
                </a:solidFill>
              </a:rPr>
              <a:t>You </a:t>
            </a:r>
            <a:r>
              <a:rPr lang="en-US" sz="2600" b="1" dirty="0" smtClean="0">
                <a:solidFill>
                  <a:schemeClr val="bg1"/>
                </a:solidFill>
              </a:rPr>
              <a:t>do</a:t>
            </a:r>
            <a:r>
              <a:rPr lang="en-US" sz="2600" dirty="0" smtClean="0">
                <a:solidFill>
                  <a:schemeClr val="bg1"/>
                </a:solidFill>
              </a:rPr>
              <a:t> however need to have a </a:t>
            </a:r>
            <a:r>
              <a:rPr lang="en-US" sz="2600" b="1" dirty="0" smtClean="0">
                <a:solidFill>
                  <a:schemeClr val="bg1"/>
                </a:solidFill>
              </a:rPr>
              <a:t>basic</a:t>
            </a:r>
            <a:r>
              <a:rPr lang="en-US" sz="2600" dirty="0" smtClean="0">
                <a:solidFill>
                  <a:schemeClr val="bg1"/>
                </a:solidFill>
              </a:rPr>
              <a:t> understanding of them in order to pick up on the </a:t>
            </a:r>
            <a:r>
              <a:rPr lang="en-US" sz="2600" b="1" dirty="0" smtClean="0">
                <a:solidFill>
                  <a:schemeClr val="bg1"/>
                </a:solidFill>
              </a:rPr>
              <a:t>subtle themes, references and ideas</a:t>
            </a:r>
            <a:r>
              <a:rPr lang="en-US" sz="2600" dirty="0" smtClean="0">
                <a:solidFill>
                  <a:schemeClr val="bg1"/>
                </a:solidFill>
              </a:rPr>
              <a:t> that Shakespeare explores in the play.</a:t>
            </a:r>
          </a:p>
          <a:p>
            <a:endParaRPr lang="en-US" sz="1300" dirty="0" smtClean="0">
              <a:solidFill>
                <a:schemeClr val="bg1"/>
              </a:solidFill>
            </a:endParaRPr>
          </a:p>
          <a:p>
            <a:r>
              <a:rPr lang="en-US" sz="2600" dirty="0" smtClean="0">
                <a:solidFill>
                  <a:schemeClr val="bg1"/>
                </a:solidFill>
              </a:rPr>
              <a:t>As you read about key contexts in this slide show, you should think about how these relate to events in the play.</a:t>
            </a:r>
          </a:p>
          <a:p>
            <a:endParaRPr lang="en-US" sz="1300" dirty="0">
              <a:solidFill>
                <a:schemeClr val="bg1"/>
              </a:solidFill>
            </a:endParaRPr>
          </a:p>
          <a:p>
            <a:r>
              <a:rPr lang="en-US" sz="2600" dirty="0" smtClean="0">
                <a:solidFill>
                  <a:schemeClr val="bg1"/>
                </a:solidFill>
              </a:rPr>
              <a:t>When </a:t>
            </a:r>
            <a:r>
              <a:rPr lang="en-US" sz="2600" dirty="0">
                <a:solidFill>
                  <a:schemeClr val="bg1"/>
                </a:solidFill>
              </a:rPr>
              <a:t>using contextual factors in your essays, it is helpful to remember that your points should be:</a:t>
            </a:r>
          </a:p>
          <a:p>
            <a:pPr marL="3086100" lvl="7" indent="0">
              <a:buNone/>
            </a:pPr>
            <a:endParaRPr lang="en-US" sz="1300" b="1" dirty="0" smtClean="0">
              <a:solidFill>
                <a:srgbClr val="FF6325"/>
              </a:solidFill>
            </a:endParaRPr>
          </a:p>
          <a:p>
            <a:pPr marL="3086100" lvl="7" indent="0">
              <a:buNone/>
            </a:pPr>
            <a:r>
              <a:rPr lang="en-US" sz="3100" b="1" dirty="0" smtClean="0">
                <a:solidFill>
                  <a:srgbClr val="FF6325"/>
                </a:solidFill>
              </a:rPr>
              <a:t>R</a:t>
            </a:r>
            <a:r>
              <a:rPr lang="en-US" sz="3100" dirty="0" smtClean="0">
                <a:solidFill>
                  <a:schemeClr val="bg1"/>
                </a:solidFill>
              </a:rPr>
              <a:t>elevant </a:t>
            </a:r>
            <a:endParaRPr lang="en-US" sz="3100" dirty="0">
              <a:solidFill>
                <a:schemeClr val="bg1"/>
              </a:solidFill>
            </a:endParaRPr>
          </a:p>
          <a:p>
            <a:pPr marL="3086100" lvl="7" indent="0">
              <a:buNone/>
            </a:pPr>
            <a:r>
              <a:rPr lang="en-US" sz="3100" b="1" dirty="0">
                <a:solidFill>
                  <a:srgbClr val="FF6325"/>
                </a:solidFill>
              </a:rPr>
              <a:t>O</a:t>
            </a:r>
            <a:r>
              <a:rPr lang="en-US" sz="3100" dirty="0">
                <a:solidFill>
                  <a:schemeClr val="bg1"/>
                </a:solidFill>
              </a:rPr>
              <a:t>ften</a:t>
            </a:r>
          </a:p>
          <a:p>
            <a:pPr marL="3086100" lvl="7" indent="0">
              <a:buNone/>
            </a:pPr>
            <a:r>
              <a:rPr lang="en-US" sz="3100" b="1" dirty="0">
                <a:solidFill>
                  <a:srgbClr val="FF6325"/>
                </a:solidFill>
              </a:rPr>
              <a:t>B</a:t>
            </a:r>
            <a:r>
              <a:rPr lang="en-US" sz="3100" dirty="0">
                <a:solidFill>
                  <a:schemeClr val="bg1"/>
                </a:solidFill>
              </a:rPr>
              <a:t>rief</a:t>
            </a:r>
          </a:p>
          <a:p>
            <a:pPr marL="3086100" lvl="7" indent="0">
              <a:buNone/>
            </a:pPr>
            <a:r>
              <a:rPr lang="en-US" sz="3100" b="1" dirty="0">
                <a:solidFill>
                  <a:srgbClr val="FF6325"/>
                </a:solidFill>
              </a:rPr>
              <a:t>E</a:t>
            </a:r>
            <a:r>
              <a:rPr lang="en-US" sz="3100" dirty="0">
                <a:solidFill>
                  <a:schemeClr val="bg1"/>
                </a:solidFill>
              </a:rPr>
              <a:t>mbedded</a:t>
            </a:r>
          </a:p>
          <a:p>
            <a:endParaRPr lang="en-US" sz="2400" dirty="0" smtClean="0">
              <a:solidFill>
                <a:schemeClr val="bg1"/>
              </a:solidFill>
            </a:endParaRPr>
          </a:p>
          <a:p>
            <a:endParaRPr lang="en-US" sz="1100" dirty="0" smtClean="0">
              <a:solidFill>
                <a:schemeClr val="bg1"/>
              </a:solidFill>
            </a:endParaRPr>
          </a:p>
          <a:p>
            <a:endParaRPr lang="en-US" sz="2400" dirty="0" smtClean="0">
              <a:solidFill>
                <a:schemeClr val="bg1"/>
              </a:solidFill>
            </a:endParaRPr>
          </a:p>
          <a:p>
            <a:pPr marL="0" indent="0">
              <a:buNone/>
            </a:pPr>
            <a:endParaRPr lang="en-US" sz="2800" dirty="0" smtClean="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2502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0580" y="-30162"/>
            <a:ext cx="5493419" cy="1143000"/>
          </a:xfrm>
          <a:ln>
            <a:noFill/>
          </a:ln>
        </p:spPr>
        <p:txBody>
          <a:bodyPr>
            <a:normAutofit/>
          </a:bodyPr>
          <a:lstStyle/>
          <a:p>
            <a:r>
              <a:rPr lang="en-US" b="1" dirty="0" smtClean="0">
                <a:solidFill>
                  <a:schemeClr val="accent5">
                    <a:lumMod val="60000"/>
                    <a:lumOff val="40000"/>
                  </a:schemeClr>
                </a:solidFill>
              </a:rPr>
              <a:t>Richard II (1367-1400)</a:t>
            </a:r>
            <a:endParaRPr lang="en-US" b="1" dirty="0">
              <a:solidFill>
                <a:schemeClr val="accent5">
                  <a:lumMod val="60000"/>
                  <a:lumOff val="40000"/>
                </a:schemeClr>
              </a:solidFill>
            </a:endParaRPr>
          </a:p>
        </p:txBody>
      </p:sp>
      <p:sp>
        <p:nvSpPr>
          <p:cNvPr id="3" name="Content Placeholder 2"/>
          <p:cNvSpPr>
            <a:spLocks noGrp="1"/>
          </p:cNvSpPr>
          <p:nvPr>
            <p:ph idx="1"/>
          </p:nvPr>
        </p:nvSpPr>
        <p:spPr>
          <a:xfrm>
            <a:off x="3742266" y="1112839"/>
            <a:ext cx="4944533" cy="5575828"/>
          </a:xfrm>
        </p:spPr>
        <p:txBody>
          <a:bodyPr>
            <a:normAutofit/>
          </a:bodyPr>
          <a:lstStyle/>
          <a:p>
            <a:r>
              <a:rPr lang="en-GB" sz="2400" dirty="0" smtClean="0">
                <a:solidFill>
                  <a:schemeClr val="bg1"/>
                </a:solidFill>
                <a:latin typeface="Calibri"/>
                <a:cs typeface="Calibri"/>
              </a:rPr>
              <a:t>He ruled England from </a:t>
            </a:r>
            <a:r>
              <a:rPr lang="en-GB" sz="2400" b="1" dirty="0" smtClean="0">
                <a:solidFill>
                  <a:schemeClr val="bg1"/>
                </a:solidFill>
                <a:latin typeface="Calibri"/>
                <a:cs typeface="Calibri"/>
              </a:rPr>
              <a:t>1377-1399</a:t>
            </a:r>
            <a:r>
              <a:rPr lang="en-GB" sz="2400" dirty="0" smtClean="0">
                <a:solidFill>
                  <a:schemeClr val="bg1"/>
                </a:solidFill>
                <a:latin typeface="Calibri"/>
                <a:cs typeface="Calibri"/>
              </a:rPr>
              <a:t>.</a:t>
            </a:r>
          </a:p>
          <a:p>
            <a:r>
              <a:rPr lang="en-GB" sz="2400" dirty="0" smtClean="0">
                <a:solidFill>
                  <a:schemeClr val="bg1"/>
                </a:solidFill>
                <a:latin typeface="Calibri"/>
                <a:cs typeface="Calibri"/>
              </a:rPr>
              <a:t>He was only </a:t>
            </a:r>
            <a:r>
              <a:rPr lang="en-GB" sz="2400" b="1" dirty="0" smtClean="0">
                <a:solidFill>
                  <a:schemeClr val="bg1"/>
                </a:solidFill>
                <a:latin typeface="Calibri"/>
                <a:cs typeface="Calibri"/>
              </a:rPr>
              <a:t>10 years old </a:t>
            </a:r>
            <a:r>
              <a:rPr lang="en-GB" sz="2400" dirty="0" smtClean="0">
                <a:solidFill>
                  <a:schemeClr val="bg1"/>
                </a:solidFill>
                <a:latin typeface="Calibri"/>
                <a:cs typeface="Calibri"/>
              </a:rPr>
              <a:t>when he inherited the crown. </a:t>
            </a:r>
          </a:p>
          <a:p>
            <a:r>
              <a:rPr lang="en-GB" sz="2400" dirty="0" smtClean="0">
                <a:solidFill>
                  <a:schemeClr val="bg1"/>
                </a:solidFill>
                <a:latin typeface="Calibri"/>
                <a:cs typeface="Calibri"/>
              </a:rPr>
              <a:t>It passed directly to him from his grandfather, </a:t>
            </a:r>
            <a:r>
              <a:rPr lang="en-GB" sz="2400" b="1" dirty="0" smtClean="0">
                <a:solidFill>
                  <a:schemeClr val="bg1"/>
                </a:solidFill>
                <a:latin typeface="Calibri"/>
                <a:cs typeface="Calibri"/>
              </a:rPr>
              <a:t>Edward III</a:t>
            </a:r>
            <a:r>
              <a:rPr lang="en-GB" sz="2400" dirty="0" smtClean="0">
                <a:solidFill>
                  <a:schemeClr val="bg1"/>
                </a:solidFill>
                <a:latin typeface="Calibri"/>
                <a:cs typeface="Calibri"/>
              </a:rPr>
              <a:t>, as his own father, </a:t>
            </a:r>
            <a:r>
              <a:rPr lang="en-GB" sz="2400" b="1" dirty="0" smtClean="0">
                <a:solidFill>
                  <a:schemeClr val="bg1"/>
                </a:solidFill>
                <a:latin typeface="Calibri"/>
                <a:cs typeface="Calibri"/>
              </a:rPr>
              <a:t>The Black Prince</a:t>
            </a:r>
            <a:r>
              <a:rPr lang="en-GB" sz="2400" dirty="0" smtClean="0">
                <a:solidFill>
                  <a:schemeClr val="bg1"/>
                </a:solidFill>
                <a:latin typeface="Calibri"/>
                <a:cs typeface="Calibri"/>
              </a:rPr>
              <a:t>, died before Edward III.</a:t>
            </a:r>
          </a:p>
          <a:p>
            <a:r>
              <a:rPr lang="en-GB" sz="2400" dirty="0" smtClean="0">
                <a:solidFill>
                  <a:schemeClr val="bg1"/>
                </a:solidFill>
                <a:latin typeface="Calibri"/>
                <a:cs typeface="Calibri"/>
              </a:rPr>
              <a:t>Because Richard was so young at the start of his reign, the country was governed by a </a:t>
            </a:r>
            <a:r>
              <a:rPr lang="en-GB" sz="2400" b="1" dirty="0" smtClean="0">
                <a:solidFill>
                  <a:schemeClr val="bg1"/>
                </a:solidFill>
                <a:latin typeface="Calibri"/>
                <a:cs typeface="Calibri"/>
              </a:rPr>
              <a:t>series of councils</a:t>
            </a:r>
            <a:r>
              <a:rPr lang="en-GB" sz="2400" dirty="0" smtClean="0">
                <a:solidFill>
                  <a:schemeClr val="bg1"/>
                </a:solidFill>
                <a:latin typeface="Calibri"/>
                <a:cs typeface="Calibri"/>
              </a:rPr>
              <a:t>.</a:t>
            </a:r>
          </a:p>
          <a:p>
            <a:r>
              <a:rPr lang="en-GB" sz="2400" dirty="0">
                <a:solidFill>
                  <a:schemeClr val="bg1"/>
                </a:solidFill>
                <a:latin typeface="Calibri"/>
                <a:cs typeface="Calibri"/>
              </a:rPr>
              <a:t>H</a:t>
            </a:r>
            <a:r>
              <a:rPr lang="en-GB" sz="2400" dirty="0" smtClean="0">
                <a:solidFill>
                  <a:schemeClr val="bg1"/>
                </a:solidFill>
                <a:latin typeface="Calibri"/>
                <a:cs typeface="Calibri"/>
              </a:rPr>
              <a:t>is uncle, </a:t>
            </a:r>
            <a:r>
              <a:rPr lang="en-GB" sz="2400" b="1" dirty="0" smtClean="0">
                <a:solidFill>
                  <a:schemeClr val="bg1"/>
                </a:solidFill>
                <a:latin typeface="Calibri"/>
                <a:cs typeface="Calibri"/>
              </a:rPr>
              <a:t>John of Gaunt </a:t>
            </a:r>
            <a:r>
              <a:rPr lang="en-GB" sz="2400" dirty="0" smtClean="0">
                <a:solidFill>
                  <a:schemeClr val="bg1"/>
                </a:solidFill>
                <a:latin typeface="Calibri"/>
                <a:cs typeface="Calibri"/>
              </a:rPr>
              <a:t>was also incredibly influential. </a:t>
            </a:r>
          </a:p>
          <a:p>
            <a:pPr marL="0" indent="0">
              <a:buNone/>
            </a:pPr>
            <a:endParaRPr lang="en-GB" sz="3300" dirty="0" smtClean="0">
              <a:latin typeface="Calibri"/>
              <a:cs typeface="Calibri"/>
            </a:endParaRPr>
          </a:p>
          <a:p>
            <a:endParaRPr lang="en-GB" sz="4400" dirty="0" smtClean="0">
              <a:latin typeface="Calibri"/>
              <a:cs typeface="Calibri"/>
            </a:endParaRPr>
          </a:p>
          <a:p>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464" t="1027"/>
          <a:stretch/>
        </p:blipFill>
        <p:spPr>
          <a:xfrm>
            <a:off x="205985" y="160020"/>
            <a:ext cx="3444596" cy="6528647"/>
          </a:xfrm>
          <a:prstGeom prst="rect">
            <a:avLst/>
          </a:prstGeom>
        </p:spPr>
      </p:pic>
    </p:spTree>
    <p:extLst>
      <p:ext uri="{BB962C8B-B14F-4D97-AF65-F5344CB8AC3E}">
        <p14:creationId xmlns:p14="http://schemas.microsoft.com/office/powerpoint/2010/main" val="350848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b="1" dirty="0" smtClean="0">
                <a:solidFill>
                  <a:srgbClr val="FF6325"/>
                </a:solidFill>
              </a:rPr>
              <a:t>What </a:t>
            </a:r>
            <a:r>
              <a:rPr lang="en-US" b="1" dirty="0">
                <a:solidFill>
                  <a:srgbClr val="FF6325"/>
                </a:solidFill>
              </a:rPr>
              <a:t>w</a:t>
            </a:r>
            <a:r>
              <a:rPr lang="en-US" b="1" dirty="0" smtClean="0">
                <a:solidFill>
                  <a:srgbClr val="FF6325"/>
                </a:solidFill>
              </a:rPr>
              <a:t>as the Real Richard Like?</a:t>
            </a:r>
            <a:endParaRPr lang="en-US" b="1" dirty="0">
              <a:solidFill>
                <a:srgbClr val="FF6325"/>
              </a:solidFill>
            </a:endParaRPr>
          </a:p>
        </p:txBody>
      </p:sp>
      <p:sp>
        <p:nvSpPr>
          <p:cNvPr id="3" name="Content Placeholder 2"/>
          <p:cNvSpPr>
            <a:spLocks noGrp="1"/>
          </p:cNvSpPr>
          <p:nvPr>
            <p:ph idx="1"/>
          </p:nvPr>
        </p:nvSpPr>
        <p:spPr>
          <a:xfrm>
            <a:off x="457200" y="1066800"/>
            <a:ext cx="8229600" cy="5791200"/>
          </a:xfrm>
        </p:spPr>
        <p:txBody>
          <a:bodyPr>
            <a:normAutofit fontScale="92500" lnSpcReduction="10000"/>
          </a:bodyPr>
          <a:lstStyle/>
          <a:p>
            <a:r>
              <a:rPr lang="en-GB" sz="2600" dirty="0" smtClean="0">
                <a:solidFill>
                  <a:schemeClr val="bg1"/>
                </a:solidFill>
                <a:cs typeface="Calibri"/>
              </a:rPr>
              <a:t>We know that he was attractive and tall, with long, golden hair.</a:t>
            </a:r>
          </a:p>
          <a:p>
            <a:endParaRPr lang="en-GB" sz="1100" dirty="0" smtClean="0">
              <a:solidFill>
                <a:schemeClr val="bg1"/>
              </a:solidFill>
              <a:cs typeface="Calibri"/>
            </a:endParaRPr>
          </a:p>
          <a:p>
            <a:r>
              <a:rPr lang="en-GB" sz="2600" dirty="0" smtClean="0">
                <a:solidFill>
                  <a:schemeClr val="bg1"/>
                </a:solidFill>
                <a:cs typeface="Calibri"/>
              </a:rPr>
              <a:t>He was an intelligent man, with many interests in culture and art.</a:t>
            </a:r>
          </a:p>
          <a:p>
            <a:endParaRPr lang="en-GB" sz="1100" dirty="0" smtClean="0">
              <a:solidFill>
                <a:schemeClr val="bg1"/>
              </a:solidFill>
              <a:cs typeface="Calibri"/>
            </a:endParaRPr>
          </a:p>
          <a:p>
            <a:r>
              <a:rPr lang="en-GB" sz="2600" dirty="0" smtClean="0">
                <a:solidFill>
                  <a:schemeClr val="bg1"/>
                </a:solidFill>
                <a:cs typeface="Calibri"/>
              </a:rPr>
              <a:t>Whereas his father and grandfather had been </a:t>
            </a:r>
            <a:r>
              <a:rPr lang="en-GB" sz="2600" b="1" dirty="0" smtClean="0">
                <a:solidFill>
                  <a:schemeClr val="bg1"/>
                </a:solidFill>
                <a:cs typeface="Calibri"/>
              </a:rPr>
              <a:t>aggressive soldiers</a:t>
            </a:r>
            <a:r>
              <a:rPr lang="en-GB" sz="2600" dirty="0" smtClean="0">
                <a:solidFill>
                  <a:schemeClr val="bg1"/>
                </a:solidFill>
                <a:cs typeface="Calibri"/>
              </a:rPr>
              <a:t> who fought for a claim to the French throne, this was not Richard’s style. </a:t>
            </a:r>
            <a:r>
              <a:rPr lang="en-GB" sz="2600" b="1" dirty="0" smtClean="0">
                <a:solidFill>
                  <a:schemeClr val="bg1"/>
                </a:solidFill>
                <a:cs typeface="Calibri"/>
              </a:rPr>
              <a:t>He favoured peace</a:t>
            </a:r>
            <a:r>
              <a:rPr lang="en-GB" sz="2600" dirty="0" smtClean="0">
                <a:solidFill>
                  <a:schemeClr val="bg1"/>
                </a:solidFill>
                <a:cs typeface="Calibri"/>
              </a:rPr>
              <a:t>.</a:t>
            </a:r>
          </a:p>
          <a:p>
            <a:endParaRPr lang="en-GB" sz="1200" dirty="0" smtClean="0">
              <a:solidFill>
                <a:schemeClr val="bg1"/>
              </a:solidFill>
              <a:cs typeface="Calibri"/>
            </a:endParaRPr>
          </a:p>
          <a:p>
            <a:r>
              <a:rPr lang="en-GB" sz="2600" dirty="0" smtClean="0">
                <a:solidFill>
                  <a:schemeClr val="bg1"/>
                </a:solidFill>
                <a:cs typeface="Calibri"/>
              </a:rPr>
              <a:t>Some say he was </a:t>
            </a:r>
            <a:r>
              <a:rPr lang="en-GB" sz="2600" b="1" dirty="0" smtClean="0">
                <a:solidFill>
                  <a:schemeClr val="bg1"/>
                </a:solidFill>
                <a:cs typeface="Calibri"/>
              </a:rPr>
              <a:t>indecisive</a:t>
            </a:r>
            <a:r>
              <a:rPr lang="en-GB" sz="2600" dirty="0" smtClean="0">
                <a:solidFill>
                  <a:schemeClr val="bg1"/>
                </a:solidFill>
                <a:cs typeface="Calibri"/>
              </a:rPr>
              <a:t>. </a:t>
            </a:r>
          </a:p>
          <a:p>
            <a:endParaRPr lang="en-GB" sz="1200" dirty="0" smtClean="0">
              <a:solidFill>
                <a:schemeClr val="bg1"/>
              </a:solidFill>
              <a:cs typeface="Calibri"/>
            </a:endParaRPr>
          </a:p>
          <a:p>
            <a:r>
              <a:rPr lang="en-GB" sz="2600" dirty="0" smtClean="0">
                <a:solidFill>
                  <a:schemeClr val="bg1"/>
                </a:solidFill>
                <a:cs typeface="Calibri"/>
              </a:rPr>
              <a:t>He made his court into a </a:t>
            </a:r>
            <a:r>
              <a:rPr lang="en-GB" sz="2600" b="1" dirty="0" smtClean="0">
                <a:solidFill>
                  <a:schemeClr val="bg1"/>
                </a:solidFill>
                <a:cs typeface="Calibri"/>
              </a:rPr>
              <a:t>refined and elegant place</a:t>
            </a:r>
            <a:r>
              <a:rPr lang="en-GB" sz="2600" dirty="0" smtClean="0">
                <a:solidFill>
                  <a:schemeClr val="bg1"/>
                </a:solidFill>
                <a:cs typeface="Calibri"/>
              </a:rPr>
              <a:t>, surrounding himself with art and culture, and he enjoyed luxurious foods and wine.</a:t>
            </a:r>
          </a:p>
          <a:p>
            <a:endParaRPr lang="en-GB" sz="1200" dirty="0" smtClean="0">
              <a:solidFill>
                <a:schemeClr val="bg1"/>
              </a:solidFill>
              <a:cs typeface="Calibri"/>
            </a:endParaRPr>
          </a:p>
          <a:p>
            <a:r>
              <a:rPr lang="en-GB" sz="2600" dirty="0" smtClean="0">
                <a:solidFill>
                  <a:schemeClr val="bg1"/>
                </a:solidFill>
                <a:cs typeface="Calibri"/>
              </a:rPr>
              <a:t>He had</a:t>
            </a:r>
            <a:r>
              <a:rPr lang="en-GB" sz="2600" b="1" dirty="0" smtClean="0">
                <a:solidFill>
                  <a:schemeClr val="bg1"/>
                </a:solidFill>
                <a:cs typeface="Calibri"/>
              </a:rPr>
              <a:t> favourites </a:t>
            </a:r>
            <a:r>
              <a:rPr lang="en-GB" sz="2600" dirty="0" smtClean="0">
                <a:solidFill>
                  <a:schemeClr val="bg1"/>
                </a:solidFill>
                <a:cs typeface="Calibri"/>
              </a:rPr>
              <a:t>in his court and </a:t>
            </a:r>
            <a:r>
              <a:rPr lang="en-GB" sz="2600" b="1" dirty="0" smtClean="0">
                <a:solidFill>
                  <a:schemeClr val="bg1"/>
                </a:solidFill>
                <a:cs typeface="Calibri"/>
              </a:rPr>
              <a:t>alienated</a:t>
            </a:r>
            <a:r>
              <a:rPr lang="en-GB" sz="2600" dirty="0" smtClean="0">
                <a:solidFill>
                  <a:schemeClr val="bg1"/>
                </a:solidFill>
                <a:cs typeface="Calibri"/>
              </a:rPr>
              <a:t> many influential nobles.</a:t>
            </a:r>
          </a:p>
          <a:p>
            <a:endParaRPr lang="en-GB" dirty="0" smtClean="0">
              <a:cs typeface="Calibri"/>
            </a:endParaRPr>
          </a:p>
          <a:p>
            <a:endParaRPr lang="en-GB" dirty="0" smtClean="0">
              <a:cs typeface="Calibri"/>
            </a:endParaRPr>
          </a:p>
          <a:p>
            <a:endParaRPr lang="en-US" dirty="0"/>
          </a:p>
        </p:txBody>
      </p:sp>
    </p:spTree>
    <p:extLst>
      <p:ext uri="{BB962C8B-B14F-4D97-AF65-F5344CB8AC3E}">
        <p14:creationId xmlns:p14="http://schemas.microsoft.com/office/powerpoint/2010/main" val="3585034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accent5">
                    <a:lumMod val="60000"/>
                    <a:lumOff val="40000"/>
                  </a:schemeClr>
                </a:solidFill>
              </a:rPr>
              <a:t>Shakespeare’s Sources</a:t>
            </a:r>
            <a:endParaRPr lang="en-US" b="1" dirty="0">
              <a:solidFill>
                <a:schemeClr val="accent5">
                  <a:lumMod val="60000"/>
                  <a:lumOff val="40000"/>
                </a:schemeClr>
              </a:solidFill>
            </a:endParaRPr>
          </a:p>
        </p:txBody>
      </p:sp>
      <p:sp>
        <p:nvSpPr>
          <p:cNvPr id="3" name="Content Placeholder 2"/>
          <p:cNvSpPr>
            <a:spLocks noGrp="1"/>
          </p:cNvSpPr>
          <p:nvPr>
            <p:ph idx="1"/>
          </p:nvPr>
        </p:nvSpPr>
        <p:spPr>
          <a:xfrm>
            <a:off x="457200" y="1143000"/>
            <a:ext cx="8229600" cy="5246370"/>
          </a:xfrm>
        </p:spPr>
        <p:txBody>
          <a:bodyPr>
            <a:normAutofit lnSpcReduction="10000"/>
          </a:bodyPr>
          <a:lstStyle/>
          <a:p>
            <a:r>
              <a:rPr lang="en-US" sz="2400" dirty="0" smtClean="0">
                <a:solidFill>
                  <a:schemeClr val="bg1"/>
                </a:solidFill>
              </a:rPr>
              <a:t>Remember </a:t>
            </a:r>
            <a:r>
              <a:rPr lang="en-US" sz="2400" dirty="0">
                <a:solidFill>
                  <a:schemeClr val="bg1"/>
                </a:solidFill>
              </a:rPr>
              <a:t>that Shakespeare used </a:t>
            </a:r>
            <a:r>
              <a:rPr lang="en-US" sz="2400" b="1" dirty="0">
                <a:solidFill>
                  <a:schemeClr val="bg1"/>
                </a:solidFill>
              </a:rPr>
              <a:t>‘poetic </a:t>
            </a:r>
            <a:r>
              <a:rPr lang="en-US" sz="2400" b="1" dirty="0" err="1">
                <a:solidFill>
                  <a:schemeClr val="bg1"/>
                </a:solidFill>
              </a:rPr>
              <a:t>licence</a:t>
            </a:r>
            <a:r>
              <a:rPr lang="en-US" sz="2400" b="1" dirty="0">
                <a:solidFill>
                  <a:schemeClr val="bg1"/>
                </a:solidFill>
              </a:rPr>
              <a:t>’ </a:t>
            </a:r>
            <a:r>
              <a:rPr lang="en-US" sz="2400" dirty="0">
                <a:solidFill>
                  <a:schemeClr val="bg1"/>
                </a:solidFill>
              </a:rPr>
              <a:t>in his history plays; first and foremost he was interested in a </a:t>
            </a:r>
            <a:r>
              <a:rPr lang="en-US" sz="2400" b="1" dirty="0">
                <a:solidFill>
                  <a:schemeClr val="bg1"/>
                </a:solidFill>
              </a:rPr>
              <a:t>good piece of theatre</a:t>
            </a:r>
            <a:r>
              <a:rPr lang="en-US" sz="2400" dirty="0">
                <a:solidFill>
                  <a:schemeClr val="bg1"/>
                </a:solidFill>
              </a:rPr>
              <a:t>, so the play is </a:t>
            </a:r>
            <a:r>
              <a:rPr lang="en-US" sz="2400" b="1" dirty="0">
                <a:solidFill>
                  <a:schemeClr val="bg1"/>
                </a:solidFill>
              </a:rPr>
              <a:t>not</a:t>
            </a:r>
            <a:r>
              <a:rPr lang="en-US" sz="2400" dirty="0">
                <a:solidFill>
                  <a:schemeClr val="bg1"/>
                </a:solidFill>
              </a:rPr>
              <a:t> an exact replica of history.</a:t>
            </a:r>
          </a:p>
          <a:p>
            <a:endParaRPr lang="en-US" sz="1200" dirty="0">
              <a:solidFill>
                <a:schemeClr val="bg1"/>
              </a:solidFill>
            </a:endParaRPr>
          </a:p>
          <a:p>
            <a:r>
              <a:rPr lang="en-US" sz="2400" dirty="0">
                <a:solidFill>
                  <a:schemeClr val="bg1"/>
                </a:solidFill>
              </a:rPr>
              <a:t>However, Shakespeare </a:t>
            </a:r>
            <a:r>
              <a:rPr lang="en-US" sz="2400" b="1" dirty="0">
                <a:solidFill>
                  <a:schemeClr val="bg1"/>
                </a:solidFill>
              </a:rPr>
              <a:t>did</a:t>
            </a:r>
            <a:r>
              <a:rPr lang="en-US" sz="2400" dirty="0">
                <a:solidFill>
                  <a:schemeClr val="bg1"/>
                </a:solidFill>
              </a:rPr>
              <a:t> make detailed use of his</a:t>
            </a:r>
            <a:r>
              <a:rPr lang="en-US" sz="2400" b="1" dirty="0">
                <a:solidFill>
                  <a:schemeClr val="bg1"/>
                </a:solidFill>
              </a:rPr>
              <a:t> sources </a:t>
            </a:r>
            <a:r>
              <a:rPr lang="en-US" sz="2400" dirty="0">
                <a:solidFill>
                  <a:schemeClr val="bg1"/>
                </a:solidFill>
              </a:rPr>
              <a:t>for the content of his history plays, and a lot of what happens in </a:t>
            </a:r>
            <a:r>
              <a:rPr lang="en-US" sz="2400" i="1" dirty="0">
                <a:solidFill>
                  <a:schemeClr val="bg1"/>
                </a:solidFill>
              </a:rPr>
              <a:t>Richard II </a:t>
            </a:r>
            <a:r>
              <a:rPr lang="en-US" sz="2400" b="1" dirty="0">
                <a:solidFill>
                  <a:schemeClr val="bg1"/>
                </a:solidFill>
              </a:rPr>
              <a:t>is</a:t>
            </a:r>
            <a:r>
              <a:rPr lang="en-US" sz="2400" dirty="0">
                <a:solidFill>
                  <a:schemeClr val="bg1"/>
                </a:solidFill>
              </a:rPr>
              <a:t> based on real history.</a:t>
            </a:r>
          </a:p>
          <a:p>
            <a:pPr marL="0" lvl="0" indent="0" defTabSz="914400">
              <a:spcBef>
                <a:spcPts val="0"/>
              </a:spcBef>
              <a:buNone/>
            </a:pPr>
            <a:endParaRPr lang="en-US" sz="1200" dirty="0">
              <a:solidFill>
                <a:schemeClr val="bg1"/>
              </a:solidFill>
            </a:endParaRPr>
          </a:p>
          <a:p>
            <a:pPr defTabSz="914400">
              <a:spcBef>
                <a:spcPts val="0"/>
              </a:spcBef>
            </a:pPr>
            <a:r>
              <a:rPr lang="en-US" sz="2400" dirty="0">
                <a:solidFill>
                  <a:schemeClr val="bg1"/>
                </a:solidFill>
              </a:rPr>
              <a:t>The most significant source Shakespeare relied upon for the historical detail he included in </a:t>
            </a:r>
            <a:r>
              <a:rPr lang="en-US" sz="2400" i="1" dirty="0">
                <a:solidFill>
                  <a:schemeClr val="bg1"/>
                </a:solidFill>
              </a:rPr>
              <a:t>Richard II </a:t>
            </a:r>
            <a:r>
              <a:rPr lang="en-US" sz="2400" dirty="0" smtClean="0">
                <a:solidFill>
                  <a:schemeClr val="bg1"/>
                </a:solidFill>
              </a:rPr>
              <a:t>was written by </a:t>
            </a:r>
            <a:r>
              <a:rPr lang="en-US" sz="2400" b="1" dirty="0">
                <a:solidFill>
                  <a:schemeClr val="bg1"/>
                </a:solidFill>
              </a:rPr>
              <a:t>Raphael Holinshed.</a:t>
            </a:r>
          </a:p>
          <a:p>
            <a:pPr marL="0" lvl="0" indent="0" defTabSz="914400">
              <a:spcBef>
                <a:spcPts val="0"/>
              </a:spcBef>
              <a:buNone/>
              <a:defRPr/>
            </a:pPr>
            <a:endParaRPr lang="en-US" sz="1200" b="1" dirty="0">
              <a:solidFill>
                <a:schemeClr val="bg1"/>
              </a:solidFill>
            </a:endParaRPr>
          </a:p>
          <a:p>
            <a:pPr defTabSz="914400">
              <a:spcBef>
                <a:spcPts val="0"/>
              </a:spcBef>
            </a:pPr>
            <a:r>
              <a:rPr lang="en-US" sz="2400" dirty="0">
                <a:solidFill>
                  <a:schemeClr val="bg1"/>
                </a:solidFill>
              </a:rPr>
              <a:t>Holinshed was an English Chronicler, given task of compiling history from the Flood to Elizabeth </a:t>
            </a:r>
            <a:r>
              <a:rPr lang="en-US" sz="2400" dirty="0" smtClean="0">
                <a:solidFill>
                  <a:schemeClr val="bg1"/>
                </a:solidFill>
              </a:rPr>
              <a:t>I.</a:t>
            </a:r>
          </a:p>
          <a:p>
            <a:pPr defTabSz="914400">
              <a:spcBef>
                <a:spcPts val="0"/>
              </a:spcBef>
            </a:pPr>
            <a:endParaRPr lang="en-US" sz="1200" dirty="0">
              <a:solidFill>
                <a:schemeClr val="bg1"/>
              </a:solidFill>
            </a:endParaRPr>
          </a:p>
          <a:p>
            <a:pPr defTabSz="914400">
              <a:spcBef>
                <a:spcPts val="0"/>
              </a:spcBef>
            </a:pPr>
            <a:r>
              <a:rPr lang="en-US" sz="2400" dirty="0">
                <a:solidFill>
                  <a:schemeClr val="bg1"/>
                </a:solidFill>
              </a:rPr>
              <a:t>He wrote </a:t>
            </a:r>
            <a:r>
              <a:rPr lang="en-US" sz="2400" b="1" i="1" dirty="0">
                <a:solidFill>
                  <a:srgbClr val="FF6325"/>
                </a:solidFill>
              </a:rPr>
              <a:t>Holinshed’s</a:t>
            </a:r>
            <a:r>
              <a:rPr lang="en-US" sz="2400" b="1" dirty="0">
                <a:solidFill>
                  <a:srgbClr val="FF6325"/>
                </a:solidFill>
              </a:rPr>
              <a:t> </a:t>
            </a:r>
            <a:r>
              <a:rPr lang="en-US" sz="2400" b="1" i="1" dirty="0">
                <a:solidFill>
                  <a:srgbClr val="FF6325"/>
                </a:solidFill>
              </a:rPr>
              <a:t>Chronicles of England, Scotland and Ireland </a:t>
            </a:r>
            <a:r>
              <a:rPr lang="en-US" sz="2400" dirty="0">
                <a:solidFill>
                  <a:schemeClr val="bg1"/>
                </a:solidFill>
              </a:rPr>
              <a:t>published in two editions in 1577 and 1587.</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p:txBody>
      </p:sp>
    </p:spTree>
    <p:extLst>
      <p:ext uri="{BB962C8B-B14F-4D97-AF65-F5344CB8AC3E}">
        <p14:creationId xmlns:p14="http://schemas.microsoft.com/office/powerpoint/2010/main" val="58648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 y="0"/>
            <a:ext cx="8961120" cy="1177290"/>
          </a:xfrm>
        </p:spPr>
        <p:txBody>
          <a:bodyPr>
            <a:normAutofit fontScale="90000"/>
          </a:bodyPr>
          <a:lstStyle/>
          <a:p>
            <a:r>
              <a:rPr lang="en-US" b="1" dirty="0" smtClean="0">
                <a:solidFill>
                  <a:srgbClr val="FF6325"/>
                </a:solidFill>
              </a:rPr>
              <a:t>How Did Shakespeare Use His Sources?</a:t>
            </a:r>
            <a:endParaRPr lang="en-US" b="1" dirty="0">
              <a:solidFill>
                <a:srgbClr val="FF6325"/>
              </a:solidFill>
            </a:endParaRPr>
          </a:p>
        </p:txBody>
      </p:sp>
      <p:sp>
        <p:nvSpPr>
          <p:cNvPr id="3" name="Content Placeholder 2"/>
          <p:cNvSpPr>
            <a:spLocks noGrp="1"/>
          </p:cNvSpPr>
          <p:nvPr>
            <p:ph idx="1"/>
          </p:nvPr>
        </p:nvSpPr>
        <p:spPr>
          <a:xfrm>
            <a:off x="457200" y="1051560"/>
            <a:ext cx="8229600" cy="5417820"/>
          </a:xfrm>
        </p:spPr>
        <p:txBody>
          <a:bodyPr/>
          <a:lstStyle/>
          <a:p>
            <a:pPr defTabSz="914400">
              <a:spcBef>
                <a:spcPts val="0"/>
              </a:spcBef>
            </a:pPr>
            <a:r>
              <a:rPr lang="en-US" sz="2400" dirty="0" smtClean="0">
                <a:solidFill>
                  <a:schemeClr val="bg1"/>
                </a:solidFill>
              </a:rPr>
              <a:t>We know that the real Richard II was </a:t>
            </a:r>
            <a:r>
              <a:rPr lang="en-US" sz="2400" b="1" dirty="0" smtClean="0">
                <a:solidFill>
                  <a:schemeClr val="bg1"/>
                </a:solidFill>
              </a:rPr>
              <a:t>very similar </a:t>
            </a:r>
            <a:r>
              <a:rPr lang="en-US" sz="2400" dirty="0" smtClean="0">
                <a:solidFill>
                  <a:schemeClr val="bg1"/>
                </a:solidFill>
              </a:rPr>
              <a:t>to Shakespeare’s character.</a:t>
            </a:r>
          </a:p>
          <a:p>
            <a:pPr defTabSz="914400">
              <a:spcBef>
                <a:spcPts val="0"/>
              </a:spcBef>
            </a:pPr>
            <a:endParaRPr lang="en-US" sz="1100" dirty="0" smtClean="0">
              <a:solidFill>
                <a:schemeClr val="bg1"/>
              </a:solidFill>
            </a:endParaRPr>
          </a:p>
          <a:p>
            <a:pPr defTabSz="914400">
              <a:spcBef>
                <a:spcPts val="0"/>
              </a:spcBef>
            </a:pPr>
            <a:r>
              <a:rPr lang="en-US" sz="2400" dirty="0" smtClean="0">
                <a:solidFill>
                  <a:schemeClr val="bg1"/>
                </a:solidFill>
              </a:rPr>
              <a:t>Shakespeare kept the events of his reign in the </a:t>
            </a:r>
            <a:r>
              <a:rPr lang="en-US" sz="2400" b="1" dirty="0" smtClean="0">
                <a:solidFill>
                  <a:schemeClr val="bg1"/>
                </a:solidFill>
              </a:rPr>
              <a:t>same order</a:t>
            </a:r>
            <a:r>
              <a:rPr lang="en-US" sz="2400" dirty="0" smtClean="0">
                <a:solidFill>
                  <a:schemeClr val="bg1"/>
                </a:solidFill>
              </a:rPr>
              <a:t>.</a:t>
            </a:r>
          </a:p>
          <a:p>
            <a:pPr marL="0" indent="0" defTabSz="914400">
              <a:spcBef>
                <a:spcPts val="0"/>
              </a:spcBef>
              <a:buNone/>
            </a:pPr>
            <a:r>
              <a:rPr lang="en-US" b="1" dirty="0" smtClean="0">
                <a:solidFill>
                  <a:schemeClr val="accent5">
                    <a:lumMod val="75000"/>
                  </a:schemeClr>
                </a:solidFill>
              </a:rPr>
              <a:t>BUT</a:t>
            </a:r>
            <a:r>
              <a:rPr lang="mr-IN" b="1" dirty="0" smtClean="0">
                <a:solidFill>
                  <a:schemeClr val="accent5">
                    <a:lumMod val="75000"/>
                  </a:schemeClr>
                </a:solidFill>
              </a:rPr>
              <a:t>…</a:t>
            </a:r>
            <a:endParaRPr lang="en-US" b="1" dirty="0" smtClean="0">
              <a:solidFill>
                <a:schemeClr val="accent5">
                  <a:lumMod val="75000"/>
                </a:schemeClr>
              </a:solidFill>
            </a:endParaRPr>
          </a:p>
          <a:p>
            <a:pPr defTabSz="914400">
              <a:spcBef>
                <a:spcPts val="0"/>
              </a:spcBef>
            </a:pPr>
            <a:r>
              <a:rPr lang="en-US" sz="2400" dirty="0" smtClean="0">
                <a:solidFill>
                  <a:schemeClr val="bg1"/>
                </a:solidFill>
              </a:rPr>
              <a:t>Shakespeare wanted to write a play which examined the notion of </a:t>
            </a:r>
            <a:r>
              <a:rPr lang="en-US" sz="2400" b="1" dirty="0" smtClean="0">
                <a:solidFill>
                  <a:schemeClr val="bg1"/>
                </a:solidFill>
              </a:rPr>
              <a:t>kingship</a:t>
            </a:r>
            <a:r>
              <a:rPr lang="en-US" sz="2400" dirty="0" smtClean="0">
                <a:solidFill>
                  <a:schemeClr val="bg1"/>
                </a:solidFill>
              </a:rPr>
              <a:t>, including the concept of the </a:t>
            </a:r>
            <a:r>
              <a:rPr lang="en-US" sz="2400" b="1" dirty="0" smtClean="0">
                <a:solidFill>
                  <a:schemeClr val="bg1"/>
                </a:solidFill>
              </a:rPr>
              <a:t>Divine Right of Kings </a:t>
            </a:r>
            <a:r>
              <a:rPr lang="en-US" sz="2400" dirty="0" smtClean="0">
                <a:solidFill>
                  <a:schemeClr val="bg1"/>
                </a:solidFill>
              </a:rPr>
              <a:t>and the </a:t>
            </a:r>
            <a:r>
              <a:rPr lang="en-US" sz="2400" b="1" dirty="0" smtClean="0">
                <a:solidFill>
                  <a:schemeClr val="bg1"/>
                </a:solidFill>
              </a:rPr>
              <a:t>responsibilities of monarchs</a:t>
            </a:r>
            <a:r>
              <a:rPr lang="en-US" sz="2400" dirty="0" smtClean="0">
                <a:solidFill>
                  <a:schemeClr val="bg1"/>
                </a:solidFill>
              </a:rPr>
              <a:t>. </a:t>
            </a:r>
          </a:p>
          <a:p>
            <a:pPr defTabSz="914400">
              <a:spcBef>
                <a:spcPts val="0"/>
              </a:spcBef>
            </a:pPr>
            <a:endParaRPr lang="en-US" sz="1100" dirty="0" smtClean="0">
              <a:solidFill>
                <a:schemeClr val="bg1"/>
              </a:solidFill>
            </a:endParaRPr>
          </a:p>
          <a:p>
            <a:pPr defTabSz="914400">
              <a:spcBef>
                <a:spcPts val="0"/>
              </a:spcBef>
            </a:pPr>
            <a:r>
              <a:rPr lang="en-US" sz="2400" dirty="0" smtClean="0">
                <a:solidFill>
                  <a:schemeClr val="bg1"/>
                </a:solidFill>
              </a:rPr>
              <a:t>To achieve this, he had to make </a:t>
            </a:r>
            <a:r>
              <a:rPr lang="en-US" sz="2400" b="1" dirty="0" smtClean="0">
                <a:solidFill>
                  <a:schemeClr val="bg1"/>
                </a:solidFill>
              </a:rPr>
              <a:t>some changes </a:t>
            </a:r>
            <a:r>
              <a:rPr lang="en-US" sz="2400" dirty="0" smtClean="0">
                <a:solidFill>
                  <a:schemeClr val="bg1"/>
                </a:solidFill>
              </a:rPr>
              <a:t>to the material in Holinshed’s </a:t>
            </a:r>
            <a:r>
              <a:rPr lang="en-US" sz="2400" i="1" dirty="0" smtClean="0">
                <a:solidFill>
                  <a:schemeClr val="bg1"/>
                </a:solidFill>
              </a:rPr>
              <a:t>Chronicles</a:t>
            </a:r>
            <a:r>
              <a:rPr lang="en-US" sz="2400" dirty="0" smtClean="0">
                <a:solidFill>
                  <a:schemeClr val="bg1"/>
                </a:solidFill>
              </a:rPr>
              <a:t> in order to bring these themes to the fore. </a:t>
            </a:r>
          </a:p>
          <a:p>
            <a:pPr defTabSz="914400">
              <a:spcBef>
                <a:spcPts val="0"/>
              </a:spcBef>
            </a:pPr>
            <a:endParaRPr lang="en-US" sz="1100" dirty="0" smtClean="0">
              <a:solidFill>
                <a:schemeClr val="bg1"/>
              </a:solidFill>
            </a:endParaRPr>
          </a:p>
          <a:p>
            <a:pPr defTabSz="914400">
              <a:spcBef>
                <a:spcPts val="0"/>
              </a:spcBef>
            </a:pPr>
            <a:r>
              <a:rPr lang="en-US" sz="2400" dirty="0" smtClean="0">
                <a:solidFill>
                  <a:schemeClr val="bg1"/>
                </a:solidFill>
              </a:rPr>
              <a:t>One of the biggest changes Shakespeare made was in his presentation of Richard’s uncle, </a:t>
            </a:r>
            <a:r>
              <a:rPr lang="en-US" sz="2400" b="1" dirty="0" smtClean="0">
                <a:solidFill>
                  <a:schemeClr val="bg1"/>
                </a:solidFill>
              </a:rPr>
              <a:t>John of Gaunt</a:t>
            </a:r>
            <a:r>
              <a:rPr lang="en-US" sz="2400" dirty="0" smtClean="0">
                <a:solidFill>
                  <a:schemeClr val="bg1"/>
                </a:solidFill>
              </a:rPr>
              <a:t>. </a:t>
            </a:r>
          </a:p>
          <a:p>
            <a:pPr defTabSz="914400">
              <a:spcBef>
                <a:spcPts val="0"/>
              </a:spcBef>
            </a:pPr>
            <a:endParaRPr lang="en-US" sz="2400" dirty="0">
              <a:solidFill>
                <a:schemeClr val="bg1"/>
              </a:solidFill>
            </a:endParaRPr>
          </a:p>
        </p:txBody>
      </p:sp>
    </p:spTree>
    <p:extLst>
      <p:ext uri="{BB962C8B-B14F-4D97-AF65-F5344CB8AC3E}">
        <p14:creationId xmlns:p14="http://schemas.microsoft.com/office/powerpoint/2010/main" val="53429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9144000" cy="1143000"/>
          </a:xfrm>
        </p:spPr>
        <p:txBody>
          <a:bodyPr/>
          <a:lstStyle/>
          <a:p>
            <a:r>
              <a:rPr lang="en-US" b="1" dirty="0" smtClean="0">
                <a:solidFill>
                  <a:schemeClr val="accent5">
                    <a:lumMod val="60000"/>
                    <a:lumOff val="40000"/>
                  </a:schemeClr>
                </a:solidFill>
              </a:rPr>
              <a:t>The Real John of Gaunt (1340-1399)</a:t>
            </a:r>
            <a:endParaRPr lang="en-US" b="1" dirty="0">
              <a:solidFill>
                <a:schemeClr val="accent5">
                  <a:lumMod val="60000"/>
                  <a:lumOff val="40000"/>
                </a:schemeClr>
              </a:solidFill>
            </a:endParaRPr>
          </a:p>
        </p:txBody>
      </p:sp>
      <p:sp>
        <p:nvSpPr>
          <p:cNvPr id="3" name="Content Placeholder 2"/>
          <p:cNvSpPr>
            <a:spLocks noGrp="1"/>
          </p:cNvSpPr>
          <p:nvPr>
            <p:ph idx="1"/>
          </p:nvPr>
        </p:nvSpPr>
        <p:spPr>
          <a:xfrm>
            <a:off x="4069081" y="977372"/>
            <a:ext cx="4834889" cy="5880628"/>
          </a:xfrm>
        </p:spPr>
        <p:txBody>
          <a:bodyPr>
            <a:normAutofit fontScale="85000" lnSpcReduction="20000"/>
          </a:bodyPr>
          <a:lstStyle/>
          <a:p>
            <a:endParaRPr lang="en-GB" sz="1200" dirty="0">
              <a:solidFill>
                <a:schemeClr val="bg1"/>
              </a:solidFill>
              <a:cs typeface="Calibri"/>
            </a:endParaRPr>
          </a:p>
          <a:p>
            <a:r>
              <a:rPr lang="en-GB" sz="2400" dirty="0" smtClean="0">
                <a:solidFill>
                  <a:schemeClr val="bg1"/>
                </a:solidFill>
                <a:cs typeface="Calibri"/>
              </a:rPr>
              <a:t>Gaunt</a:t>
            </a:r>
            <a:r>
              <a:rPr lang="en-GB" sz="2400" dirty="0">
                <a:solidFill>
                  <a:schemeClr val="bg1"/>
                </a:solidFill>
                <a:cs typeface="Calibri"/>
              </a:rPr>
              <a:t> </a:t>
            </a:r>
            <a:r>
              <a:rPr lang="en-GB" sz="2400" dirty="0" smtClean="0">
                <a:solidFill>
                  <a:schemeClr val="bg1"/>
                </a:solidFill>
                <a:cs typeface="Calibri"/>
              </a:rPr>
              <a:t>was </a:t>
            </a:r>
            <a:r>
              <a:rPr lang="en-GB" sz="2400" b="1" dirty="0" smtClean="0">
                <a:solidFill>
                  <a:schemeClr val="bg1"/>
                </a:solidFill>
                <a:cs typeface="Calibri"/>
              </a:rPr>
              <a:t>Richard’s uncle</a:t>
            </a:r>
            <a:r>
              <a:rPr lang="en-GB" sz="2400" dirty="0" smtClean="0">
                <a:solidFill>
                  <a:schemeClr val="bg1"/>
                </a:solidFill>
                <a:cs typeface="Calibri"/>
              </a:rPr>
              <a:t>, the third son of Edward III. His son, </a:t>
            </a:r>
            <a:r>
              <a:rPr lang="en-GB" sz="2400" b="1" dirty="0" smtClean="0">
                <a:solidFill>
                  <a:schemeClr val="bg1"/>
                </a:solidFill>
                <a:cs typeface="Calibri"/>
              </a:rPr>
              <a:t>Henry Bolingbroke</a:t>
            </a:r>
            <a:r>
              <a:rPr lang="en-GB" sz="2400" dirty="0" smtClean="0">
                <a:solidFill>
                  <a:schemeClr val="bg1"/>
                </a:solidFill>
                <a:cs typeface="Calibri"/>
              </a:rPr>
              <a:t>, was the same age as Richard.</a:t>
            </a:r>
          </a:p>
          <a:p>
            <a:endParaRPr lang="en-GB" sz="1200" dirty="0" smtClean="0">
              <a:solidFill>
                <a:schemeClr val="bg1"/>
              </a:solidFill>
              <a:cs typeface="Calibri"/>
            </a:endParaRPr>
          </a:p>
          <a:p>
            <a:r>
              <a:rPr lang="en-GB" sz="2400" dirty="0" smtClean="0">
                <a:solidFill>
                  <a:schemeClr val="bg1"/>
                </a:solidFill>
                <a:cs typeface="Calibri"/>
              </a:rPr>
              <a:t>Gaunt </a:t>
            </a:r>
            <a:r>
              <a:rPr lang="en-GB" sz="2400" dirty="0">
                <a:solidFill>
                  <a:schemeClr val="bg1"/>
                </a:solidFill>
                <a:cs typeface="Calibri"/>
              </a:rPr>
              <a:t>was </a:t>
            </a:r>
            <a:r>
              <a:rPr lang="en-GB" sz="2400" b="1" dirty="0">
                <a:solidFill>
                  <a:schemeClr val="bg1"/>
                </a:solidFill>
                <a:cs typeface="Calibri"/>
              </a:rPr>
              <a:t>very influential </a:t>
            </a:r>
            <a:r>
              <a:rPr lang="en-GB" sz="2400" dirty="0">
                <a:solidFill>
                  <a:schemeClr val="bg1"/>
                </a:solidFill>
                <a:cs typeface="Calibri"/>
              </a:rPr>
              <a:t>in ruling England when Richard II was crowned, because </a:t>
            </a:r>
            <a:r>
              <a:rPr lang="en-GB" sz="2400" b="1" dirty="0">
                <a:solidFill>
                  <a:schemeClr val="bg1"/>
                </a:solidFill>
                <a:cs typeface="Calibri"/>
              </a:rPr>
              <a:t>Richard was only 10 years old</a:t>
            </a:r>
            <a:r>
              <a:rPr lang="en-GB" sz="2400" dirty="0">
                <a:solidFill>
                  <a:schemeClr val="bg1"/>
                </a:solidFill>
                <a:cs typeface="Calibri"/>
              </a:rPr>
              <a:t>.</a:t>
            </a:r>
          </a:p>
          <a:p>
            <a:endParaRPr lang="en-GB" sz="1200" dirty="0">
              <a:solidFill>
                <a:schemeClr val="bg1"/>
              </a:solidFill>
              <a:cs typeface="Calibri"/>
            </a:endParaRPr>
          </a:p>
          <a:p>
            <a:r>
              <a:rPr lang="en-GB" sz="2400" dirty="0" smtClean="0">
                <a:solidFill>
                  <a:schemeClr val="bg1"/>
                </a:solidFill>
                <a:cs typeface="Calibri"/>
              </a:rPr>
              <a:t>Some people were suspicious of this and thought he wanted to </a:t>
            </a:r>
            <a:r>
              <a:rPr lang="en-GB" sz="2400" b="1" dirty="0" smtClean="0">
                <a:solidFill>
                  <a:schemeClr val="bg1"/>
                </a:solidFill>
                <a:cs typeface="Calibri"/>
              </a:rPr>
              <a:t>seize the throne </a:t>
            </a:r>
            <a:r>
              <a:rPr lang="en-GB" sz="2400" dirty="0" smtClean="0">
                <a:solidFill>
                  <a:schemeClr val="bg1"/>
                </a:solidFill>
                <a:cs typeface="Calibri"/>
              </a:rPr>
              <a:t>himself.</a:t>
            </a:r>
          </a:p>
          <a:p>
            <a:endParaRPr lang="en-GB" sz="1100" dirty="0" smtClean="0">
              <a:solidFill>
                <a:schemeClr val="bg1"/>
              </a:solidFill>
              <a:cs typeface="Calibri"/>
            </a:endParaRPr>
          </a:p>
          <a:p>
            <a:r>
              <a:rPr lang="en-GB" sz="2400" dirty="0" smtClean="0">
                <a:solidFill>
                  <a:schemeClr val="bg1"/>
                </a:solidFill>
                <a:cs typeface="Calibri"/>
              </a:rPr>
              <a:t>Gaunt was incredibly </a:t>
            </a:r>
            <a:r>
              <a:rPr lang="en-GB" sz="2400" b="1" dirty="0" smtClean="0">
                <a:solidFill>
                  <a:schemeClr val="bg1"/>
                </a:solidFill>
                <a:cs typeface="Calibri"/>
              </a:rPr>
              <a:t>powerful</a:t>
            </a:r>
            <a:r>
              <a:rPr lang="en-GB" sz="2400" dirty="0" smtClean="0">
                <a:solidFill>
                  <a:schemeClr val="bg1"/>
                </a:solidFill>
                <a:cs typeface="Calibri"/>
              </a:rPr>
              <a:t> and </a:t>
            </a:r>
            <a:r>
              <a:rPr lang="en-GB" sz="2400" b="1" dirty="0" smtClean="0">
                <a:solidFill>
                  <a:schemeClr val="bg1"/>
                </a:solidFill>
                <a:cs typeface="Calibri"/>
              </a:rPr>
              <a:t>wealthy</a:t>
            </a:r>
            <a:r>
              <a:rPr lang="en-GB" sz="2400" dirty="0" smtClean="0">
                <a:solidFill>
                  <a:schemeClr val="bg1"/>
                </a:solidFill>
                <a:cs typeface="Calibri"/>
              </a:rPr>
              <a:t>, but he was also </a:t>
            </a:r>
            <a:r>
              <a:rPr lang="en-GB" sz="2400" b="1" dirty="0" smtClean="0">
                <a:solidFill>
                  <a:schemeClr val="bg1"/>
                </a:solidFill>
                <a:cs typeface="Calibri"/>
              </a:rPr>
              <a:t>unpopular</a:t>
            </a:r>
            <a:r>
              <a:rPr lang="en-GB" sz="2400" dirty="0" smtClean="0">
                <a:solidFill>
                  <a:schemeClr val="bg1"/>
                </a:solidFill>
                <a:cs typeface="Calibri"/>
              </a:rPr>
              <a:t> as he </a:t>
            </a:r>
            <a:r>
              <a:rPr lang="en-GB" sz="2400" b="1" dirty="0" smtClean="0">
                <a:solidFill>
                  <a:schemeClr val="bg1"/>
                </a:solidFill>
                <a:cs typeface="Calibri"/>
              </a:rPr>
              <a:t>taxed the people heavily </a:t>
            </a:r>
            <a:r>
              <a:rPr lang="en-GB" sz="2400" dirty="0" smtClean="0">
                <a:solidFill>
                  <a:schemeClr val="bg1"/>
                </a:solidFill>
                <a:cs typeface="Calibri"/>
              </a:rPr>
              <a:t>during difficult times.</a:t>
            </a:r>
          </a:p>
          <a:p>
            <a:endParaRPr lang="en-GB" sz="1200" dirty="0">
              <a:solidFill>
                <a:schemeClr val="bg1"/>
              </a:solidFill>
              <a:cs typeface="Calibri"/>
            </a:endParaRPr>
          </a:p>
          <a:p>
            <a:r>
              <a:rPr lang="en-GB" sz="2400" dirty="0" smtClean="0">
                <a:solidFill>
                  <a:schemeClr val="bg1"/>
                </a:solidFill>
                <a:cs typeface="Calibri"/>
              </a:rPr>
              <a:t>The eventual result of this heavy taxation was the</a:t>
            </a:r>
            <a:r>
              <a:rPr lang="en-GB" sz="2400" b="1" dirty="0" smtClean="0">
                <a:solidFill>
                  <a:schemeClr val="bg1"/>
                </a:solidFill>
                <a:cs typeface="Calibri"/>
              </a:rPr>
              <a:t> Peasants’ Revolt</a:t>
            </a:r>
            <a:r>
              <a:rPr lang="en-GB" sz="2400" dirty="0" smtClean="0">
                <a:solidFill>
                  <a:schemeClr val="bg1"/>
                </a:solidFill>
                <a:cs typeface="Calibri"/>
              </a:rPr>
              <a:t>.</a:t>
            </a:r>
          </a:p>
          <a:p>
            <a:endParaRPr lang="en-GB" sz="1100" dirty="0" smtClean="0">
              <a:solidFill>
                <a:schemeClr val="bg1"/>
              </a:solidFill>
              <a:cs typeface="Calibri"/>
            </a:endParaRPr>
          </a:p>
          <a:p>
            <a:r>
              <a:rPr lang="en-GB" sz="2400" dirty="0" smtClean="0">
                <a:solidFill>
                  <a:schemeClr val="bg1"/>
                </a:solidFill>
                <a:cs typeface="Calibri"/>
              </a:rPr>
              <a:t>Later in his career though, Gaunt did help to restore order and peace in England.</a:t>
            </a:r>
            <a:endParaRPr lang="en-GB" sz="2600" dirty="0">
              <a:solidFill>
                <a:schemeClr val="bg1"/>
              </a:solidFill>
              <a:cs typeface="Calibri"/>
            </a:endParaRPr>
          </a:p>
          <a:p>
            <a:endParaRPr lang="en-GB" sz="2400" dirty="0" smtClean="0">
              <a:solidFill>
                <a:schemeClr val="bg1"/>
              </a:solidFill>
              <a:cs typeface="Calibri"/>
            </a:endParaRPr>
          </a:p>
          <a:p>
            <a:endParaRPr lang="en-GB" sz="1200" dirty="0" smtClean="0">
              <a:solidFill>
                <a:schemeClr val="bg1"/>
              </a:solidFill>
              <a:cs typeface="Calibri"/>
            </a:endParaRPr>
          </a:p>
          <a:p>
            <a:endParaRPr lang="en-GB" sz="4400" dirty="0" smtClean="0">
              <a:latin typeface="Calibri"/>
              <a:cs typeface="Calibri"/>
            </a:endParaRPr>
          </a:p>
          <a:p>
            <a:endParaRPr lang="en-US" dirty="0"/>
          </a:p>
        </p:txBody>
      </p:sp>
      <p:pic>
        <p:nvPicPr>
          <p:cNvPr id="4" name="Picture 4" descr="John of Gau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05" y="1197465"/>
            <a:ext cx="3648633" cy="516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6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6325"/>
                </a:solidFill>
              </a:rPr>
              <a:t>Shakespeare’s John of Gaunt</a:t>
            </a:r>
            <a:endParaRPr lang="en-US" b="1" dirty="0">
              <a:solidFill>
                <a:srgbClr val="FF6325"/>
              </a:solidFill>
            </a:endParaRPr>
          </a:p>
        </p:txBody>
      </p:sp>
      <p:sp>
        <p:nvSpPr>
          <p:cNvPr id="3" name="Content Placeholder 2"/>
          <p:cNvSpPr>
            <a:spLocks noGrp="1"/>
          </p:cNvSpPr>
          <p:nvPr>
            <p:ph idx="1"/>
          </p:nvPr>
        </p:nvSpPr>
        <p:spPr>
          <a:xfrm>
            <a:off x="457200" y="925830"/>
            <a:ext cx="8229600" cy="5566410"/>
          </a:xfrm>
        </p:spPr>
        <p:txBody>
          <a:bodyPr>
            <a:normAutofit fontScale="92500" lnSpcReduction="20000"/>
          </a:bodyPr>
          <a:lstStyle/>
          <a:p>
            <a:r>
              <a:rPr lang="en-US" sz="2400" dirty="0" smtClean="0">
                <a:solidFill>
                  <a:schemeClr val="bg1"/>
                </a:solidFill>
              </a:rPr>
              <a:t>We know that the real John of Gaunt was </a:t>
            </a:r>
            <a:r>
              <a:rPr lang="en-US" sz="2400" b="1" dirty="0" smtClean="0">
                <a:solidFill>
                  <a:schemeClr val="bg1"/>
                </a:solidFill>
              </a:rPr>
              <a:t>greedy, aggressive </a:t>
            </a:r>
            <a:r>
              <a:rPr lang="en-US" sz="2400" dirty="0" smtClean="0">
                <a:solidFill>
                  <a:schemeClr val="bg1"/>
                </a:solidFill>
              </a:rPr>
              <a:t>and quite </a:t>
            </a:r>
            <a:r>
              <a:rPr lang="en-US" sz="2400" b="1" dirty="0" smtClean="0">
                <a:solidFill>
                  <a:schemeClr val="bg1"/>
                </a:solidFill>
              </a:rPr>
              <a:t>unpopular</a:t>
            </a:r>
            <a:r>
              <a:rPr lang="en-US" sz="2400" dirty="0" smtClean="0">
                <a:solidFill>
                  <a:schemeClr val="bg1"/>
                </a:solidFill>
              </a:rPr>
              <a:t> with the people of England.</a:t>
            </a:r>
          </a:p>
          <a:p>
            <a:endParaRPr lang="en-US" sz="1100" dirty="0" smtClean="0">
              <a:solidFill>
                <a:schemeClr val="bg1"/>
              </a:solidFill>
            </a:endParaRPr>
          </a:p>
          <a:p>
            <a:r>
              <a:rPr lang="en-US" sz="2400" dirty="0" smtClean="0">
                <a:solidFill>
                  <a:schemeClr val="bg1"/>
                </a:solidFill>
              </a:rPr>
              <a:t>In </a:t>
            </a:r>
            <a:r>
              <a:rPr lang="en-US" sz="2400" i="1" dirty="0" smtClean="0">
                <a:solidFill>
                  <a:schemeClr val="bg1"/>
                </a:solidFill>
              </a:rPr>
              <a:t>Richard II </a:t>
            </a:r>
            <a:r>
              <a:rPr lang="en-US" sz="2400" dirty="0" smtClean="0">
                <a:solidFill>
                  <a:schemeClr val="bg1"/>
                </a:solidFill>
              </a:rPr>
              <a:t>however, Shakespeare presents him as a </a:t>
            </a:r>
            <a:r>
              <a:rPr lang="en-US" sz="2400" b="1" dirty="0" smtClean="0">
                <a:solidFill>
                  <a:schemeClr val="accent5">
                    <a:lumMod val="60000"/>
                    <a:lumOff val="40000"/>
                  </a:schemeClr>
                </a:solidFill>
              </a:rPr>
              <a:t>wise</a:t>
            </a:r>
            <a:r>
              <a:rPr lang="en-US" sz="2400" dirty="0" smtClean="0">
                <a:solidFill>
                  <a:schemeClr val="accent5">
                    <a:lumMod val="60000"/>
                    <a:lumOff val="40000"/>
                  </a:schemeClr>
                </a:solidFill>
              </a:rPr>
              <a:t>, </a:t>
            </a:r>
            <a:r>
              <a:rPr lang="en-US" sz="2400" b="1" dirty="0" smtClean="0">
                <a:solidFill>
                  <a:schemeClr val="accent5">
                    <a:lumMod val="60000"/>
                    <a:lumOff val="40000"/>
                  </a:schemeClr>
                </a:solidFill>
              </a:rPr>
              <a:t>patriotic and honorable man who wishes to maintain peace and harmony in England at all costs.</a:t>
            </a:r>
          </a:p>
          <a:p>
            <a:endParaRPr lang="en-US" sz="1100" dirty="0" smtClean="0">
              <a:solidFill>
                <a:schemeClr val="bg1"/>
              </a:solidFill>
            </a:endParaRPr>
          </a:p>
          <a:p>
            <a:r>
              <a:rPr lang="en-US" sz="2400" dirty="0" smtClean="0">
                <a:solidFill>
                  <a:schemeClr val="bg1"/>
                </a:solidFill>
              </a:rPr>
              <a:t>He </a:t>
            </a:r>
            <a:r>
              <a:rPr lang="en-US" sz="2400" b="1" dirty="0" smtClean="0">
                <a:solidFill>
                  <a:schemeClr val="bg1"/>
                </a:solidFill>
              </a:rPr>
              <a:t>represents the values and traditions of the old w</a:t>
            </a:r>
            <a:r>
              <a:rPr lang="en-US" sz="2400" dirty="0" smtClean="0">
                <a:solidFill>
                  <a:schemeClr val="bg1"/>
                </a:solidFill>
              </a:rPr>
              <a:t>orld and speaks often of the importance of the </a:t>
            </a:r>
            <a:r>
              <a:rPr lang="en-US" sz="2400" b="1" dirty="0" smtClean="0">
                <a:solidFill>
                  <a:schemeClr val="accent5">
                    <a:lumMod val="75000"/>
                  </a:schemeClr>
                </a:solidFill>
              </a:rPr>
              <a:t>D</a:t>
            </a:r>
            <a:r>
              <a:rPr lang="en-US" sz="2400" b="1" dirty="0" smtClean="0">
                <a:solidFill>
                  <a:schemeClr val="accent5">
                    <a:lumMod val="60000"/>
                    <a:lumOff val="40000"/>
                  </a:schemeClr>
                </a:solidFill>
              </a:rPr>
              <a:t>ivine Right of Kings</a:t>
            </a:r>
            <a:r>
              <a:rPr lang="en-US" sz="2400" dirty="0" smtClean="0">
                <a:solidFill>
                  <a:schemeClr val="bg1"/>
                </a:solidFill>
              </a:rPr>
              <a:t>.</a:t>
            </a:r>
          </a:p>
          <a:p>
            <a:endParaRPr lang="en-US" sz="1100" dirty="0" smtClean="0">
              <a:solidFill>
                <a:schemeClr val="bg1"/>
              </a:solidFill>
            </a:endParaRPr>
          </a:p>
          <a:p>
            <a:r>
              <a:rPr lang="en-US" sz="2400" dirty="0" smtClean="0">
                <a:solidFill>
                  <a:schemeClr val="bg1"/>
                </a:solidFill>
              </a:rPr>
              <a:t>In the play, before his death, Gaunt tries, in vain, to warn Richard to use his power as monarch wisely and to look after England. </a:t>
            </a:r>
          </a:p>
          <a:p>
            <a:endParaRPr lang="en-US" sz="1200" dirty="0">
              <a:solidFill>
                <a:schemeClr val="bg1"/>
              </a:solidFill>
            </a:endParaRPr>
          </a:p>
          <a:p>
            <a:r>
              <a:rPr lang="en-US" sz="2400" dirty="0" smtClean="0">
                <a:solidFill>
                  <a:schemeClr val="bg1"/>
                </a:solidFill>
              </a:rPr>
              <a:t>But although he knows Richard’s faults, Gaunt </a:t>
            </a:r>
            <a:r>
              <a:rPr lang="en-US" sz="2400" b="1" dirty="0" smtClean="0">
                <a:solidFill>
                  <a:schemeClr val="bg1"/>
                </a:solidFill>
              </a:rPr>
              <a:t>does not back his son against the King</a:t>
            </a:r>
            <a:r>
              <a:rPr lang="en-US" sz="2400" dirty="0" smtClean="0">
                <a:solidFill>
                  <a:schemeClr val="bg1"/>
                </a:solidFill>
              </a:rPr>
              <a:t>. He </a:t>
            </a:r>
            <a:r>
              <a:rPr lang="en-US" sz="2400" b="1" dirty="0" smtClean="0">
                <a:solidFill>
                  <a:schemeClr val="bg1"/>
                </a:solidFill>
              </a:rPr>
              <a:t>puts Richard’s divine status first </a:t>
            </a:r>
            <a:r>
              <a:rPr lang="en-US" sz="2400" dirty="0" smtClean="0">
                <a:solidFill>
                  <a:schemeClr val="bg1"/>
                </a:solidFill>
              </a:rPr>
              <a:t>and </a:t>
            </a:r>
            <a:r>
              <a:rPr lang="en-US" sz="2400" b="1" dirty="0" smtClean="0">
                <a:solidFill>
                  <a:schemeClr val="accent5">
                    <a:lumMod val="60000"/>
                    <a:lumOff val="40000"/>
                  </a:schemeClr>
                </a:solidFill>
              </a:rPr>
              <a:t>speaks out against rebellion and anarchy</a:t>
            </a:r>
            <a:r>
              <a:rPr lang="en-US" sz="2400" dirty="0" smtClean="0">
                <a:solidFill>
                  <a:schemeClr val="bg1"/>
                </a:solidFill>
              </a:rPr>
              <a:t>.</a:t>
            </a:r>
          </a:p>
          <a:p>
            <a:endParaRPr lang="en-US" sz="1200" dirty="0">
              <a:solidFill>
                <a:schemeClr val="bg1"/>
              </a:solidFill>
            </a:endParaRPr>
          </a:p>
          <a:p>
            <a:r>
              <a:rPr lang="en-US" sz="2400" dirty="0" smtClean="0">
                <a:solidFill>
                  <a:schemeClr val="bg1"/>
                </a:solidFill>
              </a:rPr>
              <a:t>Whilst this is an example of ‘poetic </a:t>
            </a:r>
            <a:r>
              <a:rPr lang="en-US" sz="2400" dirty="0" err="1" smtClean="0">
                <a:solidFill>
                  <a:schemeClr val="bg1"/>
                </a:solidFill>
              </a:rPr>
              <a:t>licence</a:t>
            </a:r>
            <a:r>
              <a:rPr lang="en-US" sz="2400" dirty="0" smtClean="0">
                <a:solidFill>
                  <a:schemeClr val="bg1"/>
                </a:solidFill>
              </a:rPr>
              <a:t>’ used by Shakespeare to explore the theme of kingship, it is also likely that Shakespeare was mindful of the fact that </a:t>
            </a:r>
            <a:r>
              <a:rPr lang="en-US" sz="2400" b="1" dirty="0" smtClean="0">
                <a:solidFill>
                  <a:schemeClr val="bg1"/>
                </a:solidFill>
              </a:rPr>
              <a:t>Elizabeth I was a descendant of John of Gaunt!</a:t>
            </a:r>
            <a:endParaRPr lang="en-US" sz="2400" b="1" dirty="0">
              <a:solidFill>
                <a:schemeClr val="bg1"/>
              </a:solidFill>
            </a:endParaRPr>
          </a:p>
        </p:txBody>
      </p:sp>
    </p:spTree>
    <p:extLst>
      <p:ext uri="{BB962C8B-B14F-4D97-AF65-F5344CB8AC3E}">
        <p14:creationId xmlns:p14="http://schemas.microsoft.com/office/powerpoint/2010/main" val="1798637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8785</TotalTime>
  <Words>1960</Words>
  <Application>Microsoft Office PowerPoint</Application>
  <PresentationFormat>On-screen Show (4:3)</PresentationFormat>
  <Paragraphs>210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  Key Contexts for Shakespeare’s  Richard II    Context 3:  The Real History Behind the Play </vt:lpstr>
      <vt:lpstr>Using Historical Context in Your Essays</vt:lpstr>
      <vt:lpstr>Richard II (1367-1400)</vt:lpstr>
      <vt:lpstr>What was the Real Richard Like?</vt:lpstr>
      <vt:lpstr>Shakespeare’s Sources</vt:lpstr>
      <vt:lpstr>How Did Shakespeare Use His Sources?</vt:lpstr>
      <vt:lpstr>The Real John of Gaunt (1340-1399)</vt:lpstr>
      <vt:lpstr>Shakespeare’s John of Gaunt</vt:lpstr>
      <vt:lpstr>PowerPoint Presentation</vt:lpstr>
      <vt:lpstr>PowerPoint Presentation</vt:lpstr>
      <vt:lpstr>The Peasants’ Revolt (1381)</vt:lpstr>
      <vt:lpstr>In a second meeting with the rebels, Richard addressed them much more harshly:</vt:lpstr>
      <vt:lpstr>Was Richard a Megalomaniac?</vt:lpstr>
      <vt:lpstr> This picture is known as the ‘Wilton Diptych’ and was painted around 1395-99. It depicts Richard alongside St Edmund, Edward the Confessor and St John the Baptist in one portrait, addressing the Virgin Mary and the choir of angels.</vt:lpstr>
      <vt:lpstr>PowerPoint Presentation</vt:lpstr>
      <vt:lpstr>PowerPoint Presentation</vt:lpstr>
      <vt:lpstr>The Lords’ Appellants Rebellion (1387)</vt:lpstr>
      <vt:lpstr>The Aftermath of the Lords’ Appellants Rebellion</vt:lpstr>
      <vt:lpstr>Richard Versus Bolingbroke</vt:lpstr>
      <vt:lpstr>Forced Abdication</vt:lpstr>
      <vt:lpstr>The Real Bolingbroke (1367-1413)</vt:lpstr>
      <vt:lpstr>Perceptions of Richard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Contexts for Shakespeare’s  Richard II    Context 2: The History Behind the Play</dc:title>
  <dc:creator>Rachel Waring</dc:creator>
  <cp:lastModifiedBy>Bob</cp:lastModifiedBy>
  <cp:revision>51</cp:revision>
  <dcterms:created xsi:type="dcterms:W3CDTF">2017-01-06T17:00:47Z</dcterms:created>
  <dcterms:modified xsi:type="dcterms:W3CDTF">2017-05-03T09:10:34Z</dcterms:modified>
</cp:coreProperties>
</file>