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75" r:id="rId2"/>
    <p:sldId id="258" r:id="rId3"/>
    <p:sldId id="277" r:id="rId4"/>
    <p:sldId id="278" r:id="rId5"/>
    <p:sldId id="257" r:id="rId6"/>
    <p:sldId id="288" r:id="rId7"/>
    <p:sldId id="287" r:id="rId8"/>
    <p:sldId id="259" r:id="rId9"/>
    <p:sldId id="282" r:id="rId10"/>
    <p:sldId id="260" r:id="rId11"/>
    <p:sldId id="261" r:id="rId12"/>
    <p:sldId id="280" r:id="rId13"/>
    <p:sldId id="262" r:id="rId14"/>
    <p:sldId id="263" r:id="rId15"/>
    <p:sldId id="264" r:id="rId16"/>
    <p:sldId id="265" r:id="rId17"/>
    <p:sldId id="269" r:id="rId18"/>
    <p:sldId id="270" r:id="rId19"/>
    <p:sldId id="266" r:id="rId20"/>
    <p:sldId id="291" r:id="rId21"/>
    <p:sldId id="273" r:id="rId22"/>
    <p:sldId id="292"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65C7"/>
    <a:srgbClr val="3185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21"/>
  </p:normalViewPr>
  <p:slideViewPr>
    <p:cSldViewPr snapToGrid="0" snapToObjects="1">
      <p:cViewPr varScale="1">
        <p:scale>
          <a:sx n="64" d="100"/>
          <a:sy n="64" d="100"/>
        </p:scale>
        <p:origin x="-97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CBFE3769-C99F-454C-A2A2-7EF169B9D9D8}"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A30A0-6734-1A40-AA2D-8A092257D061}"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BFE3769-C99F-454C-A2A2-7EF169B9D9D8}"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A30A0-6734-1A40-AA2D-8A092257D061}"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BFE3769-C99F-454C-A2A2-7EF169B9D9D8}"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A30A0-6734-1A40-AA2D-8A092257D061}"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BFE3769-C99F-454C-A2A2-7EF169B9D9D8}"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A30A0-6734-1A40-AA2D-8A092257D061}"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CBFE3769-C99F-454C-A2A2-7EF169B9D9D8}" type="datetimeFigureOut">
              <a:rPr lang="en-US" smtClean="0"/>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A30A0-6734-1A40-AA2D-8A092257D061}"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CBFE3769-C99F-454C-A2A2-7EF169B9D9D8}" type="datetimeFigureOut">
              <a:rPr lang="en-US" smtClean="0"/>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A30A0-6734-1A40-AA2D-8A092257D061}"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CBFE3769-C99F-454C-A2A2-7EF169B9D9D8}" type="datetimeFigureOut">
              <a:rPr lang="en-US" smtClean="0"/>
              <a:t>5/3/2017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2A30A0-6734-1A40-AA2D-8A092257D061}"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CBFE3769-C99F-454C-A2A2-7EF169B9D9D8}" type="datetimeFigureOut">
              <a:rPr lang="en-US" smtClean="0"/>
              <a:t>5/3/2017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2A30A0-6734-1A40-AA2D-8A092257D061}"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FE3769-C99F-454C-A2A2-7EF169B9D9D8}" type="datetimeFigureOut">
              <a:rPr lang="en-US" smtClean="0"/>
              <a:t>5/3/2017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2A30A0-6734-1A40-AA2D-8A092257D061}"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BFE3769-C99F-454C-A2A2-7EF169B9D9D8}" type="datetimeFigureOut">
              <a:rPr lang="en-US" smtClean="0"/>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A30A0-6734-1A40-AA2D-8A092257D061}"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BFE3769-C99F-454C-A2A2-7EF169B9D9D8}" type="datetimeFigureOut">
              <a:rPr lang="en-US" smtClean="0"/>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A30A0-6734-1A40-AA2D-8A092257D061}"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FE3769-C99F-454C-A2A2-7EF169B9D9D8}" type="datetimeFigureOut">
              <a:rPr lang="en-US" smtClean="0"/>
              <a:t>5/3/2017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A30A0-6734-1A40-AA2D-8A092257D061}"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txBox="1">
            <a:spLocks/>
          </p:cNvSpPr>
          <p:nvPr/>
        </p:nvSpPr>
        <p:spPr bwMode="auto">
          <a:xfrm>
            <a:off x="498056" y="2149475"/>
            <a:ext cx="815567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dirty="0" smtClean="0">
                <a:solidFill>
                  <a:srgbClr val="FFFFFF"/>
                </a:solidFill>
                <a:latin typeface="Cambria" charset="0"/>
                <a:cs typeface="Arial" charset="0"/>
              </a:rPr>
              <a:t>AL English Literature Resource</a:t>
            </a:r>
            <a:endParaRPr lang="en-GB" sz="4400" b="1" dirty="0">
              <a:solidFill>
                <a:srgbClr val="FFFFFF"/>
              </a:solidFill>
              <a:latin typeface="Cambria" charset="0"/>
              <a:cs typeface="Arial" charset="0"/>
            </a:endParaRPr>
          </a:p>
        </p:txBody>
      </p:sp>
      <p:sp>
        <p:nvSpPr>
          <p:cNvPr id="26626" name="Subtitle 2"/>
          <p:cNvSpPr txBox="1">
            <a:spLocks/>
          </p:cNvSpPr>
          <p:nvPr/>
        </p:nvSpPr>
        <p:spPr bwMode="auto">
          <a:xfrm>
            <a:off x="323850" y="3571875"/>
            <a:ext cx="84963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buClr>
                <a:srgbClr val="0BD0D9"/>
              </a:buClr>
              <a:buSzPct val="95000"/>
              <a:buFont typeface="Wingdings 2" charset="0"/>
              <a:buNone/>
            </a:pPr>
            <a:r>
              <a:rPr lang="en-US" sz="3200" b="1" dirty="0" smtClean="0">
                <a:latin typeface="Calibri" charset="0"/>
                <a:cs typeface="Arial" charset="0"/>
              </a:rPr>
              <a:t>Elizabethan Society</a:t>
            </a:r>
            <a:endParaRPr lang="en-GB" sz="3200" b="1" dirty="0">
              <a:latin typeface="Calibri" charset="0"/>
              <a:cs typeface="Arial" charset="0"/>
            </a:endParaRPr>
          </a:p>
        </p:txBody>
      </p:sp>
      <p:pic>
        <p:nvPicPr>
          <p:cNvPr id="26627"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0038" y="158750"/>
            <a:ext cx="10810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A5559B-F2CC-FE4C-B1CA-34D660FA9156}" type="slidenum">
              <a:rPr lang="en-GB" sz="1200">
                <a:solidFill>
                  <a:srgbClr val="045C75"/>
                </a:solidFill>
                <a:cs typeface="Arial" charset="0"/>
              </a:rPr>
              <a:pPr/>
              <a:t>1</a:t>
            </a:fld>
            <a:endParaRPr lang="en-GB" sz="1200">
              <a:solidFill>
                <a:srgbClr val="045C75"/>
              </a:solidFill>
              <a:cs typeface="Arial" charset="0"/>
            </a:endParaRPr>
          </a:p>
        </p:txBody>
      </p:sp>
    </p:spTree>
    <p:extLst>
      <p:ext uri="{BB962C8B-B14F-4D97-AF65-F5344CB8AC3E}">
        <p14:creationId xmlns:p14="http://schemas.microsoft.com/office/powerpoint/2010/main" val="14505885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10"/>
            <a:ext cx="9144000" cy="1049931"/>
          </a:xfrm>
        </p:spPr>
        <p:txBody>
          <a:bodyPr>
            <a:normAutofit/>
          </a:bodyPr>
          <a:lstStyle/>
          <a:p>
            <a:r>
              <a:rPr lang="en-US" sz="4000" b="1" dirty="0" smtClean="0">
                <a:solidFill>
                  <a:srgbClr val="FF6600"/>
                </a:solidFill>
              </a:rPr>
              <a:t>Attitudes to Social Mobility</a:t>
            </a:r>
            <a:endParaRPr lang="en-US" sz="4000" b="1" dirty="0">
              <a:solidFill>
                <a:srgbClr val="FF6600"/>
              </a:solidFill>
            </a:endParaRPr>
          </a:p>
        </p:txBody>
      </p:sp>
      <p:sp>
        <p:nvSpPr>
          <p:cNvPr id="3" name="Content Placeholder 2"/>
          <p:cNvSpPr>
            <a:spLocks noGrp="1"/>
          </p:cNvSpPr>
          <p:nvPr>
            <p:ph idx="1"/>
          </p:nvPr>
        </p:nvSpPr>
        <p:spPr>
          <a:xfrm>
            <a:off x="577214" y="891540"/>
            <a:ext cx="8143875" cy="5966460"/>
          </a:xfrm>
        </p:spPr>
        <p:txBody>
          <a:bodyPr>
            <a:normAutofit fontScale="92500" lnSpcReduction="10000"/>
          </a:bodyPr>
          <a:lstStyle/>
          <a:p>
            <a:pPr>
              <a:lnSpc>
                <a:spcPct val="110000"/>
              </a:lnSpc>
            </a:pPr>
            <a:r>
              <a:rPr lang="en-US" sz="2400" dirty="0" smtClean="0"/>
              <a:t>The aristocracy were not very keen on people in the lower classes moving up the social ladder. They had a position of power to </a:t>
            </a:r>
            <a:r>
              <a:rPr lang="en-US" sz="2400" b="1" dirty="0" smtClean="0"/>
              <a:t>protect</a:t>
            </a:r>
            <a:r>
              <a:rPr lang="en-US" sz="2400" dirty="0" smtClean="0"/>
              <a:t> and social mobility </a:t>
            </a:r>
            <a:r>
              <a:rPr lang="en-US" sz="2400" b="1" dirty="0" smtClean="0"/>
              <a:t>threatened</a:t>
            </a:r>
            <a:r>
              <a:rPr lang="en-US" sz="2400" dirty="0" smtClean="0"/>
              <a:t> this.</a:t>
            </a:r>
          </a:p>
          <a:p>
            <a:pPr>
              <a:lnSpc>
                <a:spcPct val="110000"/>
              </a:lnSpc>
            </a:pPr>
            <a:endParaRPr lang="en-US" sz="1100" dirty="0" smtClean="0"/>
          </a:p>
          <a:p>
            <a:pPr>
              <a:lnSpc>
                <a:spcPct val="110000"/>
              </a:lnSpc>
            </a:pPr>
            <a:r>
              <a:rPr lang="en-US" sz="2400" dirty="0" smtClean="0"/>
              <a:t>There was growing concern in the late sixteenth and early </a:t>
            </a:r>
            <a:r>
              <a:rPr lang="en-US" sz="2400" dirty="0"/>
              <a:t>s</a:t>
            </a:r>
            <a:r>
              <a:rPr lang="en-US" sz="2400" dirty="0" smtClean="0"/>
              <a:t>eventeenth centuries that the </a:t>
            </a:r>
            <a:r>
              <a:rPr lang="en-US" sz="2400" b="1" dirty="0" smtClean="0"/>
              <a:t>divisions between rich and poor </a:t>
            </a:r>
            <a:r>
              <a:rPr lang="en-US" sz="2400" dirty="0" smtClean="0"/>
              <a:t>were not clear enough.</a:t>
            </a:r>
          </a:p>
          <a:p>
            <a:pPr>
              <a:lnSpc>
                <a:spcPct val="110000"/>
              </a:lnSpc>
            </a:pPr>
            <a:endParaRPr lang="en-US" sz="1100" dirty="0"/>
          </a:p>
          <a:p>
            <a:pPr>
              <a:lnSpc>
                <a:spcPct val="110000"/>
              </a:lnSpc>
            </a:pPr>
            <a:r>
              <a:rPr lang="en-US" sz="2400" dirty="0" smtClean="0"/>
              <a:t>Elizabeth I and her government even promoted </a:t>
            </a:r>
            <a:r>
              <a:rPr lang="en-US" sz="2400" b="1" dirty="0" smtClean="0"/>
              <a:t>harsh laws of apprenticeship and fashion</a:t>
            </a:r>
            <a:r>
              <a:rPr lang="en-US" sz="2400" dirty="0" smtClean="0"/>
              <a:t>, restricting certain materials and styles of dress to the aristocracy only. These were known as the </a:t>
            </a:r>
            <a:r>
              <a:rPr lang="en-US" sz="2400" b="1" dirty="0" smtClean="0"/>
              <a:t>Sumptuary Laws</a:t>
            </a:r>
            <a:r>
              <a:rPr lang="en-US" sz="2400" dirty="0" smtClean="0"/>
              <a:t>.</a:t>
            </a:r>
          </a:p>
          <a:p>
            <a:pPr>
              <a:lnSpc>
                <a:spcPct val="110000"/>
              </a:lnSpc>
            </a:pPr>
            <a:endParaRPr lang="en-US" sz="1100" dirty="0" smtClean="0"/>
          </a:p>
          <a:p>
            <a:pPr>
              <a:lnSpc>
                <a:spcPct val="110000"/>
              </a:lnSpc>
            </a:pPr>
            <a:r>
              <a:rPr lang="en-US" sz="2400" dirty="0" smtClean="0"/>
              <a:t>You don’t have to know specific details of these laws for the exams, but you should understand how important the concept of </a:t>
            </a:r>
            <a:r>
              <a:rPr lang="en-US" sz="2400" b="1" dirty="0" smtClean="0"/>
              <a:t>knowing one’s place </a:t>
            </a:r>
            <a:r>
              <a:rPr lang="en-US" sz="2400" dirty="0" smtClean="0"/>
              <a:t>was in Elizabethan England, because this is a key them of </a:t>
            </a:r>
            <a:r>
              <a:rPr lang="en-US" sz="2400" i="1" dirty="0" smtClean="0"/>
              <a:t>Richard II</a:t>
            </a:r>
            <a:r>
              <a:rPr lang="en-US" sz="2400" dirty="0"/>
              <a:t> </a:t>
            </a:r>
            <a:r>
              <a:rPr lang="en-US" sz="2400" dirty="0" smtClean="0"/>
              <a:t>and its exploration would have resonated with the audiences of Shakespeare’s time.</a:t>
            </a:r>
            <a:endParaRPr lang="en-US" sz="2400" dirty="0"/>
          </a:p>
          <a:p>
            <a:pPr>
              <a:lnSpc>
                <a:spcPct val="110000"/>
              </a:lnSpc>
            </a:pPr>
            <a:endParaRPr lang="en-US" sz="2400" dirty="0" smtClean="0"/>
          </a:p>
        </p:txBody>
      </p:sp>
    </p:spTree>
    <p:extLst>
      <p:ext uri="{BB962C8B-B14F-4D97-AF65-F5344CB8AC3E}">
        <p14:creationId xmlns:p14="http://schemas.microsoft.com/office/powerpoint/2010/main" val="4275737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4000" b="1" dirty="0" smtClean="0">
                <a:solidFill>
                  <a:schemeClr val="accent5">
                    <a:lumMod val="60000"/>
                    <a:lumOff val="40000"/>
                  </a:schemeClr>
                </a:solidFill>
              </a:rPr>
              <a:t>Women in Elizabethan England</a:t>
            </a:r>
            <a:endParaRPr lang="en-US" sz="4000" b="1" dirty="0">
              <a:solidFill>
                <a:schemeClr val="accent5">
                  <a:lumMod val="60000"/>
                  <a:lumOff val="40000"/>
                </a:schemeClr>
              </a:solidFill>
            </a:endParaRPr>
          </a:p>
        </p:txBody>
      </p:sp>
      <p:sp>
        <p:nvSpPr>
          <p:cNvPr id="3" name="Content Placeholder 2"/>
          <p:cNvSpPr>
            <a:spLocks noGrp="1"/>
          </p:cNvSpPr>
          <p:nvPr>
            <p:ph idx="1"/>
          </p:nvPr>
        </p:nvSpPr>
        <p:spPr>
          <a:xfrm>
            <a:off x="616096" y="1310744"/>
            <a:ext cx="8070704" cy="5206246"/>
          </a:xfrm>
        </p:spPr>
        <p:txBody>
          <a:bodyPr>
            <a:normAutofit fontScale="62500" lnSpcReduction="20000"/>
          </a:bodyPr>
          <a:lstStyle/>
          <a:p>
            <a:pPr>
              <a:lnSpc>
                <a:spcPct val="130000"/>
              </a:lnSpc>
            </a:pPr>
            <a:r>
              <a:rPr lang="en-US" sz="3700" dirty="0" smtClean="0"/>
              <a:t>Despite the country being ruled by a woman, women were very much </a:t>
            </a:r>
            <a:r>
              <a:rPr lang="en-US" sz="3700" b="1" dirty="0" smtClean="0"/>
              <a:t>second-class citizens </a:t>
            </a:r>
            <a:r>
              <a:rPr lang="en-US" sz="3700" dirty="0" smtClean="0"/>
              <a:t>in Elizabethan society.</a:t>
            </a:r>
          </a:p>
          <a:p>
            <a:pPr>
              <a:lnSpc>
                <a:spcPct val="130000"/>
              </a:lnSpc>
            </a:pPr>
            <a:r>
              <a:rPr lang="en-US" sz="3700" dirty="0" smtClean="0"/>
              <a:t>Their </a:t>
            </a:r>
            <a:r>
              <a:rPr lang="en-US" sz="3700" b="1" dirty="0" smtClean="0"/>
              <a:t>legal status </a:t>
            </a:r>
            <a:r>
              <a:rPr lang="en-US" sz="3700" dirty="0" smtClean="0"/>
              <a:t>restricted them in terms of public and private power.</a:t>
            </a:r>
          </a:p>
          <a:p>
            <a:pPr>
              <a:lnSpc>
                <a:spcPct val="130000"/>
              </a:lnSpc>
            </a:pPr>
            <a:r>
              <a:rPr lang="en-US" sz="3700" dirty="0" smtClean="0"/>
              <a:t>Women were often </a:t>
            </a:r>
            <a:r>
              <a:rPr lang="en-US" sz="3700" b="1" dirty="0" smtClean="0"/>
              <a:t>poorly educated</a:t>
            </a:r>
            <a:r>
              <a:rPr lang="en-US" sz="3700" dirty="0" smtClean="0"/>
              <a:t>.</a:t>
            </a:r>
          </a:p>
          <a:p>
            <a:pPr>
              <a:lnSpc>
                <a:spcPct val="130000"/>
              </a:lnSpc>
            </a:pPr>
            <a:r>
              <a:rPr lang="en-US" sz="3700" dirty="0" smtClean="0"/>
              <a:t>They were seen as being </a:t>
            </a:r>
            <a:r>
              <a:rPr lang="en-US" sz="3700" b="1" dirty="0" smtClean="0"/>
              <a:t>less rational </a:t>
            </a:r>
            <a:r>
              <a:rPr lang="en-US" sz="3700" dirty="0" smtClean="0"/>
              <a:t>as men, and therefore as needing their protection.</a:t>
            </a:r>
          </a:p>
          <a:p>
            <a:pPr>
              <a:lnSpc>
                <a:spcPct val="130000"/>
              </a:lnSpc>
            </a:pPr>
            <a:r>
              <a:rPr lang="en-US" sz="3700" dirty="0"/>
              <a:t>Men controlled society as well as being the </a:t>
            </a:r>
            <a:r>
              <a:rPr lang="en-US" sz="3700" b="1" dirty="0" smtClean="0"/>
              <a:t>heads </a:t>
            </a:r>
            <a:r>
              <a:rPr lang="en-US" sz="3700" b="1" dirty="0"/>
              <a:t>of their families</a:t>
            </a:r>
            <a:r>
              <a:rPr lang="en-US" sz="3700" dirty="0"/>
              <a:t>. Elizabethan society </a:t>
            </a:r>
            <a:r>
              <a:rPr lang="en-US" sz="3700" dirty="0" smtClean="0"/>
              <a:t>was therefore </a:t>
            </a:r>
            <a:r>
              <a:rPr lang="en-US" sz="3700" b="1" dirty="0" smtClean="0"/>
              <a:t>patriarchal</a:t>
            </a:r>
            <a:r>
              <a:rPr lang="en-US" sz="3700" dirty="0" smtClean="0"/>
              <a:t>.</a:t>
            </a:r>
          </a:p>
          <a:p>
            <a:pPr>
              <a:lnSpc>
                <a:spcPct val="130000"/>
              </a:lnSpc>
            </a:pPr>
            <a:r>
              <a:rPr lang="en-US" sz="3700" dirty="0"/>
              <a:t>This structure reflected the </a:t>
            </a:r>
            <a:r>
              <a:rPr lang="en-US" sz="3700" b="1" dirty="0">
                <a:solidFill>
                  <a:srgbClr val="31859C"/>
                </a:solidFill>
              </a:rPr>
              <a:t>Great Chain of </a:t>
            </a:r>
            <a:r>
              <a:rPr lang="en-US" sz="3700" b="1" dirty="0" smtClean="0">
                <a:solidFill>
                  <a:srgbClr val="31859C"/>
                </a:solidFill>
              </a:rPr>
              <a:t>Being</a:t>
            </a:r>
            <a:r>
              <a:rPr lang="en-US" sz="3700" dirty="0"/>
              <a:t> </a:t>
            </a:r>
            <a:r>
              <a:rPr lang="mr-IN" sz="3700" dirty="0" smtClean="0"/>
              <a:t>–</a:t>
            </a:r>
            <a:r>
              <a:rPr lang="en-US" sz="3700" dirty="0" smtClean="0"/>
              <a:t> </a:t>
            </a:r>
            <a:r>
              <a:rPr lang="en-US" sz="3700" dirty="0"/>
              <a:t>a </a:t>
            </a:r>
            <a:r>
              <a:rPr lang="en-US" sz="3700" b="1" dirty="0"/>
              <a:t>hierarchical structure </a:t>
            </a:r>
            <a:r>
              <a:rPr lang="en-US" sz="3700" dirty="0"/>
              <a:t>which was seen to apply to all elements in the universe.</a:t>
            </a:r>
          </a:p>
          <a:p>
            <a:endParaRPr lang="en-US" dirty="0"/>
          </a:p>
        </p:txBody>
      </p:sp>
    </p:spTree>
    <p:extLst>
      <p:ext uri="{BB962C8B-B14F-4D97-AF65-F5344CB8AC3E}">
        <p14:creationId xmlns:p14="http://schemas.microsoft.com/office/powerpoint/2010/main" val="1220690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56"/>
            <a:ext cx="8229600" cy="1143000"/>
          </a:xfrm>
        </p:spPr>
        <p:txBody>
          <a:bodyPr>
            <a:normAutofit/>
          </a:bodyPr>
          <a:lstStyle/>
          <a:p>
            <a:r>
              <a:rPr lang="en-US" sz="4000" b="1" dirty="0" smtClean="0">
                <a:solidFill>
                  <a:srgbClr val="FF6600"/>
                </a:solidFill>
              </a:rPr>
              <a:t>The Patriarchal Household</a:t>
            </a:r>
            <a:endParaRPr lang="en-US" sz="4000" b="1" dirty="0">
              <a:solidFill>
                <a:srgbClr val="FF6600"/>
              </a:solidFill>
            </a:endParaRPr>
          </a:p>
        </p:txBody>
      </p:sp>
      <p:sp>
        <p:nvSpPr>
          <p:cNvPr id="3" name="Content Placeholder 2"/>
          <p:cNvSpPr>
            <a:spLocks noGrp="1"/>
          </p:cNvSpPr>
          <p:nvPr>
            <p:ph idx="1"/>
          </p:nvPr>
        </p:nvSpPr>
        <p:spPr>
          <a:xfrm>
            <a:off x="697813" y="1362896"/>
            <a:ext cx="7748374" cy="5371172"/>
          </a:xfrm>
        </p:spPr>
        <p:txBody>
          <a:bodyPr>
            <a:normAutofit/>
          </a:bodyPr>
          <a:lstStyle/>
          <a:p>
            <a:pPr>
              <a:lnSpc>
                <a:spcPct val="110000"/>
              </a:lnSpc>
            </a:pPr>
            <a:r>
              <a:rPr lang="en-US" sz="2400" b="1" dirty="0" smtClean="0"/>
              <a:t>‘Patriarchy’ </a:t>
            </a:r>
            <a:r>
              <a:rPr lang="en-US" sz="2400" dirty="0" smtClean="0"/>
              <a:t>in Shakespeare’s lifetime referred to the power the father held over his household.</a:t>
            </a:r>
          </a:p>
          <a:p>
            <a:pPr>
              <a:lnSpc>
                <a:spcPct val="110000"/>
              </a:lnSpc>
            </a:pPr>
            <a:endParaRPr lang="en-US" sz="1400" dirty="0" smtClean="0"/>
          </a:p>
          <a:p>
            <a:pPr>
              <a:lnSpc>
                <a:spcPct val="110000"/>
              </a:lnSpc>
            </a:pPr>
            <a:r>
              <a:rPr lang="en-US" sz="2400" dirty="0" smtClean="0"/>
              <a:t>This included his wife and his children, but also any servants. </a:t>
            </a:r>
          </a:p>
          <a:p>
            <a:pPr>
              <a:lnSpc>
                <a:spcPct val="110000"/>
              </a:lnSpc>
            </a:pPr>
            <a:endParaRPr lang="en-US" sz="1400" dirty="0" smtClean="0"/>
          </a:p>
          <a:p>
            <a:pPr>
              <a:lnSpc>
                <a:spcPct val="110000"/>
              </a:lnSpc>
            </a:pPr>
            <a:r>
              <a:rPr lang="en-US" sz="2400" dirty="0" smtClean="0"/>
              <a:t>The father was seen as similar to the King, and his household was his ‘state’.</a:t>
            </a:r>
          </a:p>
          <a:p>
            <a:pPr>
              <a:lnSpc>
                <a:spcPct val="110000"/>
              </a:lnSpc>
            </a:pPr>
            <a:endParaRPr lang="en-US" sz="1400" dirty="0" smtClean="0"/>
          </a:p>
          <a:p>
            <a:pPr>
              <a:lnSpc>
                <a:spcPct val="110000"/>
              </a:lnSpc>
            </a:pPr>
            <a:r>
              <a:rPr lang="en-US" sz="2400" dirty="0" smtClean="0"/>
              <a:t>A </a:t>
            </a:r>
            <a:r>
              <a:rPr lang="en-US" sz="2400" b="1" dirty="0" smtClean="0"/>
              <a:t>well-ordered </a:t>
            </a:r>
            <a:r>
              <a:rPr lang="en-US" sz="2400" dirty="0" smtClean="0"/>
              <a:t>household should therefore be run like a well-ordered state and achieving this was seen as a way to maintain </a:t>
            </a:r>
            <a:r>
              <a:rPr lang="en-US" sz="2400" b="1" dirty="0" smtClean="0"/>
              <a:t>harmony</a:t>
            </a:r>
            <a:r>
              <a:rPr lang="en-US" sz="2400" dirty="0" smtClean="0"/>
              <a:t>.</a:t>
            </a:r>
            <a:endParaRPr lang="en-US" sz="2400" dirty="0"/>
          </a:p>
        </p:txBody>
      </p:sp>
    </p:spTree>
    <p:extLst>
      <p:ext uri="{BB962C8B-B14F-4D97-AF65-F5344CB8AC3E}">
        <p14:creationId xmlns:p14="http://schemas.microsoft.com/office/powerpoint/2010/main" val="230280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13"/>
            <a:ext cx="8229600" cy="976907"/>
          </a:xfrm>
        </p:spPr>
        <p:txBody>
          <a:bodyPr>
            <a:normAutofit/>
          </a:bodyPr>
          <a:lstStyle/>
          <a:p>
            <a:r>
              <a:rPr lang="en-US" sz="4000" b="1" dirty="0" smtClean="0">
                <a:solidFill>
                  <a:schemeClr val="accent5">
                    <a:lumMod val="60000"/>
                    <a:lumOff val="40000"/>
                  </a:schemeClr>
                </a:solidFill>
              </a:rPr>
              <a:t>Inheritance</a:t>
            </a:r>
            <a:endParaRPr lang="en-US" sz="4000" b="1" dirty="0">
              <a:solidFill>
                <a:schemeClr val="accent5">
                  <a:lumMod val="60000"/>
                  <a:lumOff val="40000"/>
                </a:schemeClr>
              </a:solidFill>
            </a:endParaRPr>
          </a:p>
        </p:txBody>
      </p:sp>
      <p:sp>
        <p:nvSpPr>
          <p:cNvPr id="3" name="Content Placeholder 2"/>
          <p:cNvSpPr>
            <a:spLocks noGrp="1"/>
          </p:cNvSpPr>
          <p:nvPr>
            <p:ph idx="1"/>
          </p:nvPr>
        </p:nvSpPr>
        <p:spPr>
          <a:xfrm>
            <a:off x="713619" y="1186714"/>
            <a:ext cx="7609968" cy="5298438"/>
          </a:xfrm>
        </p:spPr>
        <p:txBody>
          <a:bodyPr/>
          <a:lstStyle/>
          <a:p>
            <a:pPr>
              <a:lnSpc>
                <a:spcPct val="110000"/>
              </a:lnSpc>
            </a:pPr>
            <a:r>
              <a:rPr lang="en-US" sz="2400" b="1" dirty="0" smtClean="0">
                <a:solidFill>
                  <a:srgbClr val="FFFFFF"/>
                </a:solidFill>
              </a:rPr>
              <a:t>Primogeniture</a:t>
            </a:r>
            <a:r>
              <a:rPr lang="en-US" sz="2400" dirty="0" smtClean="0">
                <a:solidFill>
                  <a:srgbClr val="FFFFFF"/>
                </a:solidFill>
              </a:rPr>
              <a:t> meant that inheritance was passed from oldest son to oldest son. </a:t>
            </a:r>
          </a:p>
          <a:p>
            <a:pPr>
              <a:lnSpc>
                <a:spcPct val="110000"/>
              </a:lnSpc>
            </a:pPr>
            <a:r>
              <a:rPr lang="en-US" sz="2400" dirty="0" smtClean="0">
                <a:solidFill>
                  <a:srgbClr val="FFFFFF"/>
                </a:solidFill>
              </a:rPr>
              <a:t>Women did </a:t>
            </a:r>
            <a:r>
              <a:rPr lang="en-US" sz="2400" b="1" dirty="0" smtClean="0">
                <a:solidFill>
                  <a:srgbClr val="FFFFFF"/>
                </a:solidFill>
              </a:rPr>
              <a:t>not</a:t>
            </a:r>
            <a:r>
              <a:rPr lang="en-US" sz="2400" dirty="0" smtClean="0">
                <a:solidFill>
                  <a:srgbClr val="FFFFFF"/>
                </a:solidFill>
              </a:rPr>
              <a:t> therefore usually inherit their family’s titles, land or wealth, except in unusual cases where there was no male heir</a:t>
            </a:r>
            <a:r>
              <a:rPr lang="en-US" sz="2400" dirty="0">
                <a:solidFill>
                  <a:srgbClr val="FFFFFF"/>
                </a:solidFill>
              </a:rPr>
              <a:t>.</a:t>
            </a:r>
            <a:endParaRPr lang="en-US" sz="2400" dirty="0" smtClean="0">
              <a:solidFill>
                <a:srgbClr val="FFFFFF"/>
              </a:solidFill>
            </a:endParaRPr>
          </a:p>
          <a:p>
            <a:pPr>
              <a:lnSpc>
                <a:spcPct val="110000"/>
              </a:lnSpc>
            </a:pPr>
            <a:r>
              <a:rPr lang="en-US" sz="2400" dirty="0" smtClean="0">
                <a:solidFill>
                  <a:srgbClr val="FFFFFF"/>
                </a:solidFill>
              </a:rPr>
              <a:t>This applies to Elizabeth I herself, who inherited the crown because her brother, and then later her older sister, both died without children.</a:t>
            </a:r>
          </a:p>
          <a:p>
            <a:endParaRPr lang="en-US" dirty="0"/>
          </a:p>
        </p:txBody>
      </p:sp>
      <p:pic>
        <p:nvPicPr>
          <p:cNvPr id="6" name="Picture 5"/>
          <p:cNvPicPr>
            <a:picLocks noChangeAspect="1"/>
          </p:cNvPicPr>
          <p:nvPr/>
        </p:nvPicPr>
        <p:blipFill rotWithShape="1">
          <a:blip r:embed="rId2"/>
          <a:srcRect t="56507"/>
          <a:stretch/>
        </p:blipFill>
        <p:spPr>
          <a:xfrm>
            <a:off x="181428" y="4946952"/>
            <a:ext cx="8793239" cy="1632857"/>
          </a:xfrm>
          <a:prstGeom prst="rect">
            <a:avLst/>
          </a:prstGeom>
        </p:spPr>
      </p:pic>
    </p:spTree>
    <p:extLst>
      <p:ext uri="{BB962C8B-B14F-4D97-AF65-F5344CB8AC3E}">
        <p14:creationId xmlns:p14="http://schemas.microsoft.com/office/powerpoint/2010/main" val="2597859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b="1" dirty="0" smtClean="0">
                <a:solidFill>
                  <a:srgbClr val="FF6600"/>
                </a:solidFill>
              </a:rPr>
              <a:t>Women and Marriage</a:t>
            </a:r>
            <a:endParaRPr lang="en-US" sz="4000" b="1" dirty="0">
              <a:solidFill>
                <a:srgbClr val="FF6600"/>
              </a:solidFill>
            </a:endParaRPr>
          </a:p>
        </p:txBody>
      </p:sp>
      <p:sp>
        <p:nvSpPr>
          <p:cNvPr id="3" name="Content Placeholder 2"/>
          <p:cNvSpPr>
            <a:spLocks noGrp="1"/>
          </p:cNvSpPr>
          <p:nvPr>
            <p:ph idx="1"/>
          </p:nvPr>
        </p:nvSpPr>
        <p:spPr>
          <a:xfrm>
            <a:off x="748940" y="1143000"/>
            <a:ext cx="7554537" cy="5399883"/>
          </a:xfrm>
        </p:spPr>
        <p:txBody>
          <a:bodyPr>
            <a:normAutofit/>
          </a:bodyPr>
          <a:lstStyle/>
          <a:p>
            <a:r>
              <a:rPr lang="en-US" sz="2400" dirty="0" smtClean="0"/>
              <a:t>When women got married, they </a:t>
            </a:r>
            <a:r>
              <a:rPr lang="en-US" sz="2400" b="1" dirty="0" smtClean="0"/>
              <a:t>lost most of their limited legal rights</a:t>
            </a:r>
            <a:r>
              <a:rPr lang="en-US" sz="2400" dirty="0" smtClean="0"/>
              <a:t>. </a:t>
            </a:r>
          </a:p>
          <a:p>
            <a:endParaRPr lang="en-US" sz="1100" dirty="0" smtClean="0"/>
          </a:p>
          <a:p>
            <a:r>
              <a:rPr lang="en-US" sz="2400" dirty="0" smtClean="0"/>
              <a:t>They became the </a:t>
            </a:r>
            <a:r>
              <a:rPr lang="en-US" sz="2400" b="1" dirty="0" smtClean="0"/>
              <a:t>property of their husbands</a:t>
            </a:r>
            <a:r>
              <a:rPr lang="en-US" sz="2400" dirty="0" smtClean="0"/>
              <a:t>, and anything they had inherited from their own family passed to their husbands. </a:t>
            </a:r>
          </a:p>
          <a:p>
            <a:endParaRPr lang="en-US" sz="1100" dirty="0" smtClean="0"/>
          </a:p>
          <a:p>
            <a:r>
              <a:rPr lang="en-US" sz="2400" dirty="0" smtClean="0"/>
              <a:t>Marriage was important for women though; if they did not marry, then they would continue to be an ongoing expense for their father.</a:t>
            </a:r>
          </a:p>
          <a:p>
            <a:endParaRPr lang="en-US" sz="1100" dirty="0" smtClean="0"/>
          </a:p>
          <a:p>
            <a:r>
              <a:rPr lang="en-US" sz="2400" dirty="0" smtClean="0"/>
              <a:t>Elizabeth I never married and it is likely that if she had, she too would have lost a lot of her power and authority to her husband.</a:t>
            </a:r>
            <a:endParaRPr lang="en-US" sz="2400" dirty="0"/>
          </a:p>
        </p:txBody>
      </p:sp>
    </p:spTree>
    <p:extLst>
      <p:ext uri="{BB962C8B-B14F-4D97-AF65-F5344CB8AC3E}">
        <p14:creationId xmlns:p14="http://schemas.microsoft.com/office/powerpoint/2010/main" val="2141018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b="1" dirty="0" smtClean="0">
                <a:solidFill>
                  <a:schemeClr val="accent5">
                    <a:lumMod val="60000"/>
                    <a:lumOff val="40000"/>
                  </a:schemeClr>
                </a:solidFill>
              </a:rPr>
              <a:t>Work and Education for Women</a:t>
            </a:r>
            <a:endParaRPr lang="en-US" sz="4000" b="1" dirty="0">
              <a:solidFill>
                <a:schemeClr val="accent5">
                  <a:lumMod val="60000"/>
                  <a:lumOff val="40000"/>
                </a:schemeClr>
              </a:solidFill>
            </a:endParaRPr>
          </a:p>
        </p:txBody>
      </p:sp>
      <p:sp>
        <p:nvSpPr>
          <p:cNvPr id="3" name="Content Placeholder 2"/>
          <p:cNvSpPr>
            <a:spLocks noGrp="1"/>
          </p:cNvSpPr>
          <p:nvPr>
            <p:ph idx="1"/>
          </p:nvPr>
        </p:nvSpPr>
        <p:spPr>
          <a:xfrm>
            <a:off x="697230" y="1165860"/>
            <a:ext cx="7714371" cy="5399883"/>
          </a:xfrm>
        </p:spPr>
        <p:txBody>
          <a:bodyPr>
            <a:normAutofit/>
          </a:bodyPr>
          <a:lstStyle/>
          <a:p>
            <a:pPr>
              <a:lnSpc>
                <a:spcPct val="110000"/>
              </a:lnSpc>
            </a:pPr>
            <a:r>
              <a:rPr lang="en-US" sz="2400" dirty="0" smtClean="0"/>
              <a:t>Women received very little in the way of education.</a:t>
            </a:r>
            <a:endParaRPr lang="en-US" sz="1400" dirty="0" smtClean="0"/>
          </a:p>
          <a:p>
            <a:pPr>
              <a:lnSpc>
                <a:spcPct val="110000"/>
              </a:lnSpc>
            </a:pPr>
            <a:r>
              <a:rPr lang="en-US" sz="2400" dirty="0" smtClean="0"/>
              <a:t>They were not allowed to enter certain professions, including </a:t>
            </a:r>
            <a:r>
              <a:rPr lang="en-US" sz="2400" b="1" dirty="0" smtClean="0"/>
              <a:t>acting</a:t>
            </a:r>
            <a:r>
              <a:rPr lang="en-US" sz="2400" dirty="0" smtClean="0"/>
              <a:t> (which is why boys were used to play the parts of women on stage in Shakespeare’s lifetime).</a:t>
            </a:r>
            <a:endParaRPr lang="en-US" sz="1400" dirty="0" smtClean="0"/>
          </a:p>
          <a:p>
            <a:pPr>
              <a:lnSpc>
                <a:spcPct val="110000"/>
              </a:lnSpc>
            </a:pPr>
            <a:r>
              <a:rPr lang="en-US" sz="2400" dirty="0"/>
              <a:t>Women’s primary roles were as </a:t>
            </a:r>
            <a:r>
              <a:rPr lang="en-US" sz="2400" b="1" dirty="0"/>
              <a:t>wife</a:t>
            </a:r>
            <a:r>
              <a:rPr lang="en-US" sz="2400" dirty="0"/>
              <a:t> and </a:t>
            </a:r>
            <a:r>
              <a:rPr lang="en-US" sz="2400" b="1" dirty="0"/>
              <a:t>mother</a:t>
            </a:r>
            <a:r>
              <a:rPr lang="en-US" sz="2400" dirty="0"/>
              <a:t>.</a:t>
            </a:r>
          </a:p>
          <a:p>
            <a:pPr>
              <a:lnSpc>
                <a:spcPct val="110000"/>
              </a:lnSpc>
            </a:pPr>
            <a:r>
              <a:rPr lang="en-US" sz="2400" dirty="0" smtClean="0"/>
              <a:t>Society very much restricted women to </a:t>
            </a:r>
            <a:r>
              <a:rPr lang="en-US" sz="2400" b="1" dirty="0" smtClean="0"/>
              <a:t>the domestic sphere. </a:t>
            </a:r>
            <a:endParaRPr lang="en-US" sz="1400" b="1" dirty="0"/>
          </a:p>
          <a:p>
            <a:pPr>
              <a:lnSpc>
                <a:spcPct val="110000"/>
              </a:lnSpc>
            </a:pPr>
            <a:r>
              <a:rPr lang="en-US" sz="2400" dirty="0" smtClean="0"/>
              <a:t>They were responsible for the day-to-day running of their homes. Wealthier women would have help from servants for this, but poorer women would do the physical work around the house themselves and this was an all-consuming job.</a:t>
            </a:r>
            <a:endParaRPr lang="en-US" sz="1400" dirty="0"/>
          </a:p>
        </p:txBody>
      </p:sp>
    </p:spTree>
    <p:extLst>
      <p:ext uri="{BB962C8B-B14F-4D97-AF65-F5344CB8AC3E}">
        <p14:creationId xmlns:p14="http://schemas.microsoft.com/office/powerpoint/2010/main" val="960683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b="1" dirty="0" smtClean="0">
                <a:solidFill>
                  <a:srgbClr val="FF6600"/>
                </a:solidFill>
              </a:rPr>
              <a:t>Gender Roles: Women</a:t>
            </a:r>
            <a:endParaRPr lang="en-US" sz="4000" b="1" dirty="0">
              <a:solidFill>
                <a:srgbClr val="FF6600"/>
              </a:solidFill>
            </a:endParaRPr>
          </a:p>
        </p:txBody>
      </p:sp>
      <p:sp>
        <p:nvSpPr>
          <p:cNvPr id="3" name="Content Placeholder 2"/>
          <p:cNvSpPr>
            <a:spLocks noGrp="1"/>
          </p:cNvSpPr>
          <p:nvPr>
            <p:ph idx="1"/>
          </p:nvPr>
        </p:nvSpPr>
        <p:spPr>
          <a:xfrm>
            <a:off x="766976" y="1143000"/>
            <a:ext cx="7657197" cy="5265177"/>
          </a:xfrm>
        </p:spPr>
        <p:txBody>
          <a:bodyPr>
            <a:normAutofit lnSpcReduction="10000"/>
          </a:bodyPr>
          <a:lstStyle/>
          <a:p>
            <a:pPr>
              <a:lnSpc>
                <a:spcPct val="110000"/>
              </a:lnSpc>
            </a:pPr>
            <a:r>
              <a:rPr lang="en-US" sz="2400" dirty="0" smtClean="0"/>
              <a:t>Women were expected to conform to what the critic Valerie </a:t>
            </a:r>
            <a:r>
              <a:rPr lang="en-US" sz="2400" dirty="0" err="1" smtClean="0"/>
              <a:t>Traub</a:t>
            </a:r>
            <a:r>
              <a:rPr lang="en-US" sz="2400" dirty="0" smtClean="0"/>
              <a:t> refers to as ‘four virtues’:</a:t>
            </a:r>
          </a:p>
          <a:p>
            <a:pPr lvl="1">
              <a:lnSpc>
                <a:spcPct val="110000"/>
              </a:lnSpc>
            </a:pPr>
            <a:endParaRPr lang="en-US" sz="2400" b="1" dirty="0" smtClean="0">
              <a:solidFill>
                <a:srgbClr val="FF6600"/>
              </a:solidFill>
            </a:endParaRPr>
          </a:p>
          <a:p>
            <a:pPr lvl="1">
              <a:lnSpc>
                <a:spcPct val="110000"/>
              </a:lnSpc>
            </a:pPr>
            <a:r>
              <a:rPr lang="en-US" sz="2400" b="1" dirty="0" smtClean="0">
                <a:solidFill>
                  <a:schemeClr val="accent5">
                    <a:lumMod val="60000"/>
                    <a:lumOff val="40000"/>
                  </a:schemeClr>
                </a:solidFill>
              </a:rPr>
              <a:t>Obedience</a:t>
            </a:r>
          </a:p>
          <a:p>
            <a:pPr lvl="1">
              <a:lnSpc>
                <a:spcPct val="110000"/>
              </a:lnSpc>
            </a:pPr>
            <a:r>
              <a:rPr lang="en-US" sz="2400" b="1" dirty="0" smtClean="0">
                <a:solidFill>
                  <a:schemeClr val="accent5">
                    <a:lumMod val="60000"/>
                    <a:lumOff val="40000"/>
                  </a:schemeClr>
                </a:solidFill>
              </a:rPr>
              <a:t>Chastity</a:t>
            </a:r>
          </a:p>
          <a:p>
            <a:pPr lvl="1">
              <a:lnSpc>
                <a:spcPct val="110000"/>
              </a:lnSpc>
            </a:pPr>
            <a:r>
              <a:rPr lang="en-US" sz="2400" b="1" dirty="0" smtClean="0">
                <a:solidFill>
                  <a:schemeClr val="accent5">
                    <a:lumMod val="60000"/>
                    <a:lumOff val="40000"/>
                  </a:schemeClr>
                </a:solidFill>
              </a:rPr>
              <a:t>Silence</a:t>
            </a:r>
          </a:p>
          <a:p>
            <a:pPr lvl="1">
              <a:lnSpc>
                <a:spcPct val="110000"/>
              </a:lnSpc>
            </a:pPr>
            <a:r>
              <a:rPr lang="en-US" sz="2400" b="1" dirty="0" smtClean="0">
                <a:solidFill>
                  <a:schemeClr val="accent5">
                    <a:lumMod val="60000"/>
                    <a:lumOff val="40000"/>
                  </a:schemeClr>
                </a:solidFill>
              </a:rPr>
              <a:t>Piety</a:t>
            </a:r>
          </a:p>
          <a:p>
            <a:pPr lvl="1">
              <a:lnSpc>
                <a:spcPct val="110000"/>
              </a:lnSpc>
            </a:pPr>
            <a:endParaRPr lang="en-US" sz="2400" b="1" dirty="0" smtClean="0">
              <a:solidFill>
                <a:srgbClr val="FF6600"/>
              </a:solidFill>
            </a:endParaRPr>
          </a:p>
          <a:p>
            <a:pPr>
              <a:lnSpc>
                <a:spcPct val="110000"/>
              </a:lnSpc>
            </a:pPr>
            <a:r>
              <a:rPr lang="en-US" sz="2400" dirty="0" smtClean="0"/>
              <a:t>As </a:t>
            </a:r>
            <a:r>
              <a:rPr lang="en-US" sz="2400" b="1" dirty="0" smtClean="0"/>
              <a:t>marriage and motherhood were expected of women</a:t>
            </a:r>
            <a:r>
              <a:rPr lang="en-US" sz="2400" dirty="0" smtClean="0"/>
              <a:t>, it was also desirable for them to be young and attractive, to increase their chances of both marriage and conception.</a:t>
            </a:r>
            <a:endParaRPr lang="en-US" sz="2400" b="1" dirty="0" smtClean="0"/>
          </a:p>
          <a:p>
            <a:endParaRPr lang="en-US" dirty="0"/>
          </a:p>
        </p:txBody>
      </p:sp>
      <p:pic>
        <p:nvPicPr>
          <p:cNvPr id="4" name="Picture 3"/>
          <p:cNvPicPr>
            <a:picLocks noChangeAspect="1"/>
          </p:cNvPicPr>
          <p:nvPr/>
        </p:nvPicPr>
        <p:blipFill>
          <a:blip r:embed="rId2">
            <a:grayscl/>
          </a:blip>
          <a:stretch>
            <a:fillRect/>
          </a:stretch>
        </p:blipFill>
        <p:spPr>
          <a:xfrm>
            <a:off x="5385387" y="1395806"/>
            <a:ext cx="3984934" cy="2816763"/>
          </a:xfrm>
          <a:prstGeom prst="rect">
            <a:avLst/>
          </a:prstGeom>
        </p:spPr>
      </p:pic>
    </p:spTree>
    <p:extLst>
      <p:ext uri="{BB962C8B-B14F-4D97-AF65-F5344CB8AC3E}">
        <p14:creationId xmlns:p14="http://schemas.microsoft.com/office/powerpoint/2010/main" val="3538158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13"/>
            <a:ext cx="8229600" cy="1143000"/>
          </a:xfrm>
        </p:spPr>
        <p:txBody>
          <a:bodyPr>
            <a:normAutofit/>
          </a:bodyPr>
          <a:lstStyle/>
          <a:p>
            <a:r>
              <a:rPr lang="en-US" sz="4000" b="1" dirty="0" smtClean="0">
                <a:solidFill>
                  <a:srgbClr val="FF6600"/>
                </a:solidFill>
              </a:rPr>
              <a:t>The Four Virtues:</a:t>
            </a:r>
            <a:r>
              <a:rPr lang="en-US" sz="4000" b="1" dirty="0" smtClean="0">
                <a:solidFill>
                  <a:srgbClr val="31859C"/>
                </a:solidFill>
              </a:rPr>
              <a:t> </a:t>
            </a:r>
            <a:r>
              <a:rPr lang="en-US" sz="4000" b="1" dirty="0" smtClean="0">
                <a:solidFill>
                  <a:schemeClr val="accent5">
                    <a:lumMod val="60000"/>
                    <a:lumOff val="40000"/>
                  </a:schemeClr>
                </a:solidFill>
              </a:rPr>
              <a:t>Obedience</a:t>
            </a:r>
            <a:endParaRPr lang="en-US" sz="4000" b="1" dirty="0">
              <a:solidFill>
                <a:schemeClr val="accent5">
                  <a:lumMod val="60000"/>
                  <a:lumOff val="40000"/>
                </a:schemeClr>
              </a:solidFill>
            </a:endParaRPr>
          </a:p>
        </p:txBody>
      </p:sp>
      <p:sp>
        <p:nvSpPr>
          <p:cNvPr id="3" name="Content Placeholder 2"/>
          <p:cNvSpPr>
            <a:spLocks noGrp="1"/>
          </p:cNvSpPr>
          <p:nvPr>
            <p:ph idx="1"/>
          </p:nvPr>
        </p:nvSpPr>
        <p:spPr>
          <a:xfrm>
            <a:off x="457200" y="1186713"/>
            <a:ext cx="8229600" cy="5394657"/>
          </a:xfrm>
        </p:spPr>
        <p:txBody>
          <a:bodyPr/>
          <a:lstStyle/>
          <a:p>
            <a:endParaRPr lang="en-US" dirty="0"/>
          </a:p>
          <a:p>
            <a:endParaRPr lang="en-US" dirty="0" smtClean="0"/>
          </a:p>
          <a:p>
            <a:endParaRPr lang="en-US" dirty="0" smtClean="0"/>
          </a:p>
          <a:p>
            <a:endParaRPr lang="en-US" dirty="0"/>
          </a:p>
        </p:txBody>
      </p:sp>
      <p:sp>
        <p:nvSpPr>
          <p:cNvPr id="4" name="TextBox 3"/>
          <p:cNvSpPr txBox="1"/>
          <p:nvPr/>
        </p:nvSpPr>
        <p:spPr>
          <a:xfrm>
            <a:off x="741830" y="943230"/>
            <a:ext cx="7716370" cy="7257371"/>
          </a:xfrm>
          <a:prstGeom prst="rect">
            <a:avLst/>
          </a:prstGeom>
          <a:noFill/>
        </p:spPr>
        <p:txBody>
          <a:bodyPr wrap="square" rtlCol="0">
            <a:spAutoFit/>
          </a:bodyPr>
          <a:lstStyle/>
          <a:p>
            <a:pPr marL="457200" indent="-457200">
              <a:lnSpc>
                <a:spcPct val="110000"/>
              </a:lnSpc>
              <a:buFont typeface="Arial"/>
              <a:buChar char="•"/>
            </a:pPr>
            <a:r>
              <a:rPr lang="en-US" sz="2400" dirty="0" smtClean="0"/>
              <a:t>Women were seen initially as the </a:t>
            </a:r>
            <a:r>
              <a:rPr lang="en-US" sz="2400" b="1" dirty="0" smtClean="0"/>
              <a:t>property</a:t>
            </a:r>
            <a:r>
              <a:rPr lang="en-US" sz="2400" dirty="0" smtClean="0"/>
              <a:t> of their fathers, and then when they married, the </a:t>
            </a:r>
            <a:r>
              <a:rPr lang="en-US" sz="2400" b="1" dirty="0" smtClean="0"/>
              <a:t>property</a:t>
            </a:r>
            <a:r>
              <a:rPr lang="en-US" sz="2400" dirty="0" smtClean="0"/>
              <a:t> of their husbands.</a:t>
            </a:r>
          </a:p>
          <a:p>
            <a:pPr marL="457200" indent="-457200">
              <a:lnSpc>
                <a:spcPct val="110000"/>
              </a:lnSpc>
              <a:buFont typeface="Arial"/>
              <a:buChar char="•"/>
            </a:pPr>
            <a:r>
              <a:rPr lang="en-US" sz="2400" dirty="0" smtClean="0"/>
              <a:t>They were expected to be </a:t>
            </a:r>
            <a:r>
              <a:rPr lang="en-US" sz="2400" b="1" dirty="0" smtClean="0"/>
              <a:t>obedient</a:t>
            </a:r>
            <a:r>
              <a:rPr lang="en-US" sz="2400" dirty="0" smtClean="0"/>
              <a:t> to the men in their lives.</a:t>
            </a:r>
            <a:r>
              <a:rPr lang="en-US" sz="2400" dirty="0"/>
              <a:t> </a:t>
            </a:r>
            <a:r>
              <a:rPr lang="en-US" sz="2400" dirty="0" smtClean="0"/>
              <a:t>Disobedience from women could be seen as interrupting the natural order of society in terms of the </a:t>
            </a:r>
            <a:r>
              <a:rPr lang="en-US" sz="2400" b="1" dirty="0" smtClean="0">
                <a:solidFill>
                  <a:schemeClr val="accent5">
                    <a:lumMod val="60000"/>
                    <a:lumOff val="40000"/>
                  </a:schemeClr>
                </a:solidFill>
              </a:rPr>
              <a:t>Great Chain of Being</a:t>
            </a:r>
            <a:r>
              <a:rPr lang="en-US" sz="2400" dirty="0">
                <a:solidFill>
                  <a:schemeClr val="accent5">
                    <a:lumMod val="60000"/>
                    <a:lumOff val="40000"/>
                  </a:schemeClr>
                </a:solidFill>
              </a:rPr>
              <a:t> </a:t>
            </a:r>
            <a:r>
              <a:rPr lang="en-US" sz="2400" dirty="0" smtClean="0"/>
              <a:t>(where women were inferior to men in the hierarchy).</a:t>
            </a:r>
          </a:p>
          <a:p>
            <a:pPr marL="457200" indent="-457200">
              <a:lnSpc>
                <a:spcPct val="110000"/>
              </a:lnSpc>
              <a:buFont typeface="Arial"/>
              <a:buChar char="•"/>
            </a:pPr>
            <a:r>
              <a:rPr lang="en-US" sz="2400" dirty="0" smtClean="0"/>
              <a:t>Men were </a:t>
            </a:r>
            <a:r>
              <a:rPr lang="en-US" sz="2400" b="1" dirty="0" smtClean="0"/>
              <a:t>legally allowed to discipline and punish their wives</a:t>
            </a:r>
            <a:r>
              <a:rPr lang="en-US" sz="2400" dirty="0" smtClean="0"/>
              <a:t>.</a:t>
            </a:r>
          </a:p>
          <a:p>
            <a:pPr marL="457200" indent="-457200">
              <a:lnSpc>
                <a:spcPct val="110000"/>
              </a:lnSpc>
              <a:buFont typeface="Arial"/>
              <a:buChar char="•"/>
            </a:pPr>
            <a:r>
              <a:rPr lang="en-US" sz="2400" dirty="0" smtClean="0"/>
              <a:t>However some women did have </a:t>
            </a:r>
            <a:r>
              <a:rPr lang="en-US" sz="2400" i="1" dirty="0" smtClean="0"/>
              <a:t>some</a:t>
            </a:r>
            <a:r>
              <a:rPr lang="en-US" sz="2400" dirty="0" smtClean="0"/>
              <a:t> power within their own households. They were often responsible for overseeing the domestic servants and for educating their children. </a:t>
            </a:r>
          </a:p>
          <a:p>
            <a:pPr marL="457200" indent="-457200">
              <a:buFont typeface="Arial"/>
              <a:buChar char="•"/>
            </a:pPr>
            <a:endParaRPr lang="en-US" sz="3200" dirty="0" smtClean="0"/>
          </a:p>
          <a:p>
            <a:pPr marL="457200" indent="-457200">
              <a:buFont typeface="Arial"/>
              <a:buChar char="•"/>
            </a:pPr>
            <a:endParaRPr lang="en-US" sz="3200" dirty="0" smtClean="0"/>
          </a:p>
          <a:p>
            <a:pPr marL="457200" indent="-457200">
              <a:buFont typeface="Arial"/>
              <a:buChar char="•"/>
            </a:pPr>
            <a:endParaRPr lang="en-US" sz="3200" dirty="0"/>
          </a:p>
        </p:txBody>
      </p:sp>
    </p:spTree>
    <p:extLst>
      <p:ext uri="{BB962C8B-B14F-4D97-AF65-F5344CB8AC3E}">
        <p14:creationId xmlns:p14="http://schemas.microsoft.com/office/powerpoint/2010/main" val="3750260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13"/>
            <a:ext cx="8229600" cy="1143000"/>
          </a:xfrm>
        </p:spPr>
        <p:txBody>
          <a:bodyPr>
            <a:normAutofit/>
          </a:bodyPr>
          <a:lstStyle/>
          <a:p>
            <a:r>
              <a:rPr lang="en-US" sz="4000" b="1" dirty="0" smtClean="0">
                <a:solidFill>
                  <a:srgbClr val="FF6600"/>
                </a:solidFill>
              </a:rPr>
              <a:t>The Four Virtues: </a:t>
            </a:r>
            <a:r>
              <a:rPr lang="en-US" sz="4000" b="1" dirty="0" smtClean="0">
                <a:solidFill>
                  <a:schemeClr val="accent5">
                    <a:lumMod val="60000"/>
                    <a:lumOff val="40000"/>
                  </a:schemeClr>
                </a:solidFill>
              </a:rPr>
              <a:t>Chastity</a:t>
            </a:r>
            <a:endParaRPr lang="en-US" sz="4000" b="1" dirty="0">
              <a:solidFill>
                <a:schemeClr val="accent5">
                  <a:lumMod val="60000"/>
                  <a:lumOff val="40000"/>
                </a:schemeClr>
              </a:solidFill>
            </a:endParaRPr>
          </a:p>
        </p:txBody>
      </p:sp>
      <p:sp>
        <p:nvSpPr>
          <p:cNvPr id="3" name="Content Placeholder 2"/>
          <p:cNvSpPr>
            <a:spLocks noGrp="1"/>
          </p:cNvSpPr>
          <p:nvPr>
            <p:ph idx="1"/>
          </p:nvPr>
        </p:nvSpPr>
        <p:spPr>
          <a:xfrm>
            <a:off x="457200" y="1186713"/>
            <a:ext cx="8229600" cy="5394657"/>
          </a:xfrm>
        </p:spPr>
        <p:txBody>
          <a:bodyPr/>
          <a:lstStyle/>
          <a:p>
            <a:endParaRPr lang="en-US" dirty="0"/>
          </a:p>
          <a:p>
            <a:endParaRPr lang="en-US" dirty="0" smtClean="0"/>
          </a:p>
          <a:p>
            <a:endParaRPr lang="en-US" dirty="0" smtClean="0"/>
          </a:p>
          <a:p>
            <a:endParaRPr lang="en-US" dirty="0"/>
          </a:p>
        </p:txBody>
      </p:sp>
      <p:sp>
        <p:nvSpPr>
          <p:cNvPr id="4" name="TextBox 3"/>
          <p:cNvSpPr txBox="1"/>
          <p:nvPr/>
        </p:nvSpPr>
        <p:spPr>
          <a:xfrm>
            <a:off x="741830" y="1201258"/>
            <a:ext cx="7944970" cy="5170646"/>
          </a:xfrm>
          <a:prstGeom prst="rect">
            <a:avLst/>
          </a:prstGeom>
          <a:noFill/>
        </p:spPr>
        <p:txBody>
          <a:bodyPr wrap="square" rtlCol="0">
            <a:spAutoFit/>
          </a:bodyPr>
          <a:lstStyle/>
          <a:p>
            <a:pPr marL="457200" indent="-457200">
              <a:buFont typeface="Arial"/>
              <a:buChar char="•"/>
            </a:pPr>
            <a:r>
              <a:rPr lang="en-US" sz="2400" dirty="0" smtClean="0"/>
              <a:t>Elizabethan women were expected to be </a:t>
            </a:r>
            <a:r>
              <a:rPr lang="en-US" sz="2400" b="1" dirty="0" smtClean="0"/>
              <a:t>chaste</a:t>
            </a:r>
            <a:r>
              <a:rPr lang="en-US" sz="2400" dirty="0" smtClean="0"/>
              <a:t>. </a:t>
            </a:r>
          </a:p>
          <a:p>
            <a:pPr marL="457200" indent="-457200">
              <a:buFont typeface="Arial"/>
              <a:buChar char="•"/>
            </a:pPr>
            <a:endParaRPr lang="en-US" sz="1100" dirty="0"/>
          </a:p>
          <a:p>
            <a:pPr marL="457200" indent="-457200">
              <a:buFont typeface="Arial"/>
              <a:buChar char="•"/>
            </a:pPr>
            <a:r>
              <a:rPr lang="en-US" sz="2400" dirty="0"/>
              <a:t>Sex before marriage </a:t>
            </a:r>
            <a:r>
              <a:rPr lang="en-US" sz="2400" b="1" dirty="0"/>
              <a:t>(fornication) </a:t>
            </a:r>
            <a:r>
              <a:rPr lang="en-US" sz="2400" dirty="0"/>
              <a:t>was </a:t>
            </a:r>
            <a:r>
              <a:rPr lang="en-US" sz="2400" dirty="0" smtClean="0"/>
              <a:t>a sin </a:t>
            </a:r>
            <a:r>
              <a:rPr lang="en-US" sz="2400" dirty="0"/>
              <a:t>and so single women were expected to be virgins on their wedding day.</a:t>
            </a:r>
          </a:p>
          <a:p>
            <a:pPr marL="457200" indent="-457200">
              <a:buFont typeface="Arial"/>
              <a:buChar char="•"/>
            </a:pPr>
            <a:endParaRPr lang="en-US" sz="1100" dirty="0" smtClean="0"/>
          </a:p>
          <a:p>
            <a:pPr marL="457200" indent="-457200">
              <a:buFont typeface="Arial"/>
              <a:buChar char="•"/>
            </a:pPr>
            <a:r>
              <a:rPr lang="en-US" sz="2400" dirty="0" smtClean="0"/>
              <a:t>For married women, chastity refers to being </a:t>
            </a:r>
            <a:r>
              <a:rPr lang="en-US" sz="2400" b="1" dirty="0" smtClean="0"/>
              <a:t>monogamous</a:t>
            </a:r>
            <a:r>
              <a:rPr lang="en-US" sz="2400" dirty="0" smtClean="0"/>
              <a:t> and </a:t>
            </a:r>
            <a:r>
              <a:rPr lang="en-US" sz="2400" b="1" dirty="0" smtClean="0"/>
              <a:t>faithful</a:t>
            </a:r>
            <a:r>
              <a:rPr lang="en-US" sz="2400" dirty="0" smtClean="0"/>
              <a:t> to their husbands</a:t>
            </a:r>
            <a:r>
              <a:rPr lang="en-US" sz="2400" dirty="0"/>
              <a:t>. Sex outside of marriage </a:t>
            </a:r>
            <a:r>
              <a:rPr lang="en-US" sz="2400" b="1" dirty="0"/>
              <a:t>(adultery) </a:t>
            </a:r>
            <a:r>
              <a:rPr lang="en-US" sz="2400" dirty="0" smtClean="0"/>
              <a:t>was also a sin.</a:t>
            </a:r>
          </a:p>
          <a:p>
            <a:pPr marL="457200" indent="-457200">
              <a:buFont typeface="Arial"/>
              <a:buChar char="•"/>
            </a:pPr>
            <a:endParaRPr lang="en-US" sz="1100" dirty="0"/>
          </a:p>
          <a:p>
            <a:pPr marL="457200" indent="-457200">
              <a:buFont typeface="Arial"/>
              <a:buChar char="•"/>
            </a:pPr>
            <a:endParaRPr lang="en-US" sz="1100" dirty="0" smtClean="0"/>
          </a:p>
          <a:p>
            <a:pPr marL="457200" indent="-457200">
              <a:buFont typeface="Arial"/>
              <a:buChar char="•"/>
            </a:pPr>
            <a:r>
              <a:rPr lang="en-US" sz="2400" dirty="0" smtClean="0"/>
              <a:t>Although technically the same applied to men, promiscuity in men was not judged as harshly as it was in women.</a:t>
            </a:r>
          </a:p>
          <a:p>
            <a:pPr marL="457200" indent="-457200">
              <a:buFont typeface="Arial"/>
              <a:buChar char="•"/>
            </a:pPr>
            <a:endParaRPr lang="en-US" sz="1100" dirty="0" smtClean="0"/>
          </a:p>
          <a:p>
            <a:pPr marL="457200" indent="-457200">
              <a:buFont typeface="Arial"/>
              <a:buChar char="•"/>
            </a:pPr>
            <a:r>
              <a:rPr lang="en-US" sz="2400" dirty="0" smtClean="0"/>
              <a:t>Women of course could end up becoming pregnant as a consequence of pre-marital sex, so it would be much harder for them to conceal their sexual activity.</a:t>
            </a:r>
          </a:p>
          <a:p>
            <a:pPr marL="457200" indent="-457200">
              <a:buFont typeface="Arial"/>
              <a:buChar char="•"/>
            </a:pPr>
            <a:endParaRPr lang="en-US" sz="1100" dirty="0" smtClean="0"/>
          </a:p>
        </p:txBody>
      </p:sp>
    </p:spTree>
    <p:extLst>
      <p:ext uri="{BB962C8B-B14F-4D97-AF65-F5344CB8AC3E}">
        <p14:creationId xmlns:p14="http://schemas.microsoft.com/office/powerpoint/2010/main" val="2320122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29600" cy="1143000"/>
          </a:xfrm>
        </p:spPr>
        <p:txBody>
          <a:bodyPr>
            <a:normAutofit/>
          </a:bodyPr>
          <a:lstStyle/>
          <a:p>
            <a:r>
              <a:rPr lang="en-US" sz="4000" b="1" dirty="0" smtClean="0">
                <a:solidFill>
                  <a:srgbClr val="FF6600"/>
                </a:solidFill>
              </a:rPr>
              <a:t>The Four Virtues: </a:t>
            </a:r>
            <a:r>
              <a:rPr lang="en-US" sz="4000" b="1" dirty="0" smtClean="0">
                <a:solidFill>
                  <a:schemeClr val="accent5">
                    <a:lumMod val="60000"/>
                    <a:lumOff val="40000"/>
                  </a:schemeClr>
                </a:solidFill>
              </a:rPr>
              <a:t>Silence</a:t>
            </a:r>
            <a:endParaRPr lang="en-US" sz="4000" b="1" dirty="0">
              <a:solidFill>
                <a:schemeClr val="accent5">
                  <a:lumMod val="60000"/>
                  <a:lumOff val="40000"/>
                </a:schemeClr>
              </a:solidFill>
            </a:endParaRPr>
          </a:p>
        </p:txBody>
      </p:sp>
      <p:sp>
        <p:nvSpPr>
          <p:cNvPr id="3" name="Content Placeholder 2"/>
          <p:cNvSpPr>
            <a:spLocks noGrp="1"/>
          </p:cNvSpPr>
          <p:nvPr>
            <p:ph idx="1"/>
          </p:nvPr>
        </p:nvSpPr>
        <p:spPr>
          <a:xfrm>
            <a:off x="457200" y="1186713"/>
            <a:ext cx="8229600" cy="5394657"/>
          </a:xfrm>
        </p:spPr>
        <p:txBody>
          <a:bodyPr/>
          <a:lstStyle/>
          <a:p>
            <a:endParaRPr lang="en-US" dirty="0"/>
          </a:p>
          <a:p>
            <a:endParaRPr lang="en-US" dirty="0" smtClean="0"/>
          </a:p>
          <a:p>
            <a:endParaRPr lang="en-US" dirty="0" smtClean="0"/>
          </a:p>
          <a:p>
            <a:endParaRPr lang="en-US" dirty="0"/>
          </a:p>
        </p:txBody>
      </p:sp>
      <p:sp>
        <p:nvSpPr>
          <p:cNvPr id="4" name="TextBox 3"/>
          <p:cNvSpPr txBox="1"/>
          <p:nvPr/>
        </p:nvSpPr>
        <p:spPr>
          <a:xfrm>
            <a:off x="605789" y="912393"/>
            <a:ext cx="7932419" cy="7420493"/>
          </a:xfrm>
          <a:prstGeom prst="rect">
            <a:avLst/>
          </a:prstGeom>
          <a:noFill/>
        </p:spPr>
        <p:txBody>
          <a:bodyPr wrap="square" rtlCol="0">
            <a:spAutoFit/>
          </a:bodyPr>
          <a:lstStyle/>
          <a:p>
            <a:pPr marL="457200" indent="-457200">
              <a:lnSpc>
                <a:spcPct val="110000"/>
              </a:lnSpc>
              <a:buFont typeface="Arial"/>
              <a:buChar char="•"/>
            </a:pPr>
            <a:r>
              <a:rPr lang="en-US" sz="2400" dirty="0" smtClean="0"/>
              <a:t>In the sixteenth century, </a:t>
            </a:r>
            <a:r>
              <a:rPr lang="en-US" sz="2400" b="1" dirty="0" smtClean="0"/>
              <a:t>silence</a:t>
            </a:r>
            <a:r>
              <a:rPr lang="en-US" sz="2400" dirty="0" smtClean="0"/>
              <a:t> </a:t>
            </a:r>
            <a:r>
              <a:rPr lang="en-US" sz="2400" dirty="0"/>
              <a:t>was a virtue highly prized in women, and </a:t>
            </a:r>
            <a:r>
              <a:rPr lang="en-US" sz="2400" dirty="0" smtClean="0"/>
              <a:t>women of the </a:t>
            </a:r>
            <a:r>
              <a:rPr lang="en-US" sz="2400" b="1" dirty="0" smtClean="0"/>
              <a:t>lower classes </a:t>
            </a:r>
            <a:r>
              <a:rPr lang="en-US" sz="2400" dirty="0"/>
              <a:t>could be </a:t>
            </a:r>
            <a:r>
              <a:rPr lang="en-US" sz="2400" b="1" dirty="0"/>
              <a:t>publicly humiliated </a:t>
            </a:r>
            <a:r>
              <a:rPr lang="en-US" sz="2400" dirty="0"/>
              <a:t>and punished for talking too much or ‘scolding’ their </a:t>
            </a:r>
            <a:r>
              <a:rPr lang="en-US" sz="2400" dirty="0" smtClean="0"/>
              <a:t>husbands.</a:t>
            </a:r>
          </a:p>
          <a:p>
            <a:pPr marL="457200" indent="-457200">
              <a:lnSpc>
                <a:spcPct val="110000"/>
              </a:lnSpc>
              <a:buFont typeface="Arial"/>
              <a:buChar char="•"/>
            </a:pPr>
            <a:endParaRPr lang="en-US" sz="1100" dirty="0" smtClean="0"/>
          </a:p>
          <a:p>
            <a:pPr marL="457200" indent="-457200">
              <a:lnSpc>
                <a:spcPct val="110000"/>
              </a:lnSpc>
              <a:buFont typeface="Arial"/>
              <a:buChar char="•"/>
            </a:pPr>
            <a:r>
              <a:rPr lang="en-US" sz="2400" dirty="0" smtClean="0"/>
              <a:t>Women </a:t>
            </a:r>
            <a:r>
              <a:rPr lang="en-US" sz="2400" dirty="0"/>
              <a:t>who talked too much were known as </a:t>
            </a:r>
            <a:r>
              <a:rPr lang="en-US" sz="2400" b="1" dirty="0"/>
              <a:t>‘shrews’ </a:t>
            </a:r>
            <a:r>
              <a:rPr lang="en-US" sz="2400" dirty="0"/>
              <a:t>or </a:t>
            </a:r>
            <a:r>
              <a:rPr lang="en-US" sz="2400" b="1" dirty="0"/>
              <a:t>‘scolds</a:t>
            </a:r>
            <a:r>
              <a:rPr lang="en-US" sz="2400" b="1" dirty="0" smtClean="0"/>
              <a:t>’. </a:t>
            </a:r>
            <a:r>
              <a:rPr lang="en-US" sz="2400" dirty="0" smtClean="0"/>
              <a:t>In extreme cases, they could even be made </a:t>
            </a:r>
            <a:r>
              <a:rPr lang="en-US" sz="2400" dirty="0"/>
              <a:t>to wear a </a:t>
            </a:r>
            <a:r>
              <a:rPr lang="en-US" sz="2400" b="1" dirty="0"/>
              <a:t>scold’s bridle </a:t>
            </a:r>
            <a:r>
              <a:rPr lang="en-US" sz="2400" dirty="0"/>
              <a:t>or </a:t>
            </a:r>
            <a:r>
              <a:rPr lang="en-US" sz="2400" b="1" dirty="0" err="1"/>
              <a:t>branks</a:t>
            </a:r>
            <a:r>
              <a:rPr lang="en-US" sz="2400" dirty="0"/>
              <a:t>. This was a piece of iron headgear that fitted over the head and face and had a spike which protruded into the mouth to hold the tongue down and prevent speaking</a:t>
            </a:r>
            <a:r>
              <a:rPr lang="en-US" sz="2400" dirty="0" smtClean="0"/>
              <a:t>.</a:t>
            </a:r>
          </a:p>
          <a:p>
            <a:pPr marL="457200" indent="-457200">
              <a:lnSpc>
                <a:spcPct val="110000"/>
              </a:lnSpc>
              <a:buFont typeface="Arial"/>
              <a:buChar char="•"/>
            </a:pPr>
            <a:endParaRPr lang="en-US" sz="1100" dirty="0"/>
          </a:p>
          <a:p>
            <a:pPr marL="457200" indent="-457200">
              <a:lnSpc>
                <a:spcPct val="110000"/>
              </a:lnSpc>
              <a:buFont typeface="Arial"/>
              <a:buChar char="•"/>
            </a:pPr>
            <a:r>
              <a:rPr lang="en-US" sz="2400" dirty="0"/>
              <a:t>Women were not expected to be silent at all times of course, but they were not expected to be opinionated, outspoken or to have as much to say as men.</a:t>
            </a:r>
          </a:p>
          <a:p>
            <a:pPr marL="457200" indent="-457200">
              <a:lnSpc>
                <a:spcPct val="110000"/>
              </a:lnSpc>
              <a:buFont typeface="Arial"/>
              <a:buChar char="•"/>
            </a:pPr>
            <a:endParaRPr lang="en-US" sz="2400" b="1" dirty="0" smtClean="0"/>
          </a:p>
          <a:p>
            <a:pPr marL="457200" indent="-457200">
              <a:lnSpc>
                <a:spcPct val="110000"/>
              </a:lnSpc>
              <a:buFont typeface="Arial"/>
              <a:buChar char="•"/>
            </a:pPr>
            <a:endParaRPr lang="en-US" sz="2400" dirty="0" smtClean="0"/>
          </a:p>
          <a:p>
            <a:pPr marL="457200" indent="-457200">
              <a:buFont typeface="Arial"/>
              <a:buChar char="•"/>
            </a:pPr>
            <a:endParaRPr lang="en-US" sz="2400" dirty="0"/>
          </a:p>
          <a:p>
            <a:endParaRPr lang="en-US" sz="3200" dirty="0" smtClean="0"/>
          </a:p>
        </p:txBody>
      </p:sp>
    </p:spTree>
    <p:extLst>
      <p:ext uri="{BB962C8B-B14F-4D97-AF65-F5344CB8AC3E}">
        <p14:creationId xmlns:p14="http://schemas.microsoft.com/office/powerpoint/2010/main" val="52383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8707" y="2130425"/>
            <a:ext cx="4960469" cy="1470025"/>
          </a:xfrm>
        </p:spPr>
        <p:txBody>
          <a:bodyPr>
            <a:normAutofit fontScale="90000"/>
          </a:bodyPr>
          <a:lstStyle/>
          <a:p>
            <a:r>
              <a:rPr lang="en-US" dirty="0" smtClean="0"/>
              <a:t/>
            </a:r>
            <a:br>
              <a:rPr lang="en-US" dirty="0" smtClean="0"/>
            </a:br>
            <a:r>
              <a:rPr lang="en-US" dirty="0"/>
              <a:t/>
            </a:r>
            <a:br>
              <a:rPr lang="en-US" dirty="0"/>
            </a:br>
            <a:r>
              <a:rPr lang="en-US" b="1" dirty="0" smtClean="0"/>
              <a:t>Key Contexts for Shakespeare’s </a:t>
            </a:r>
            <a:br>
              <a:rPr lang="en-US" b="1" dirty="0" smtClean="0"/>
            </a:br>
            <a:r>
              <a:rPr lang="en-US" b="1" i="1" dirty="0" smtClean="0"/>
              <a:t>Richard II</a:t>
            </a:r>
            <a:r>
              <a:rPr lang="en-US" b="1" i="1" dirty="0"/>
              <a:t/>
            </a:r>
            <a:br>
              <a:rPr lang="en-US" b="1" i="1" dirty="0"/>
            </a:br>
            <a:r>
              <a:rPr lang="en-US" b="1" i="1" dirty="0" smtClean="0"/>
              <a:t/>
            </a:r>
            <a:br>
              <a:rPr lang="en-US" b="1" i="1" dirty="0" smtClean="0"/>
            </a:br>
            <a:r>
              <a:rPr lang="en-US" b="1" i="1" dirty="0"/>
              <a:t/>
            </a:r>
            <a:br>
              <a:rPr lang="en-US" b="1" i="1" dirty="0"/>
            </a:br>
            <a:r>
              <a:rPr lang="en-US" b="1" i="1" dirty="0"/>
              <a:t/>
            </a:r>
            <a:br>
              <a:rPr lang="en-US" b="1" i="1" dirty="0"/>
            </a:br>
            <a:r>
              <a:rPr lang="en-US" sz="4000" b="1" dirty="0" smtClean="0">
                <a:solidFill>
                  <a:srgbClr val="FF6600"/>
                </a:solidFill>
              </a:rPr>
              <a:t>Context 1 </a:t>
            </a:r>
            <a:r>
              <a:rPr lang="mr-IN" sz="4000" b="1" dirty="0" smtClean="0">
                <a:solidFill>
                  <a:srgbClr val="FF6600"/>
                </a:solidFill>
              </a:rPr>
              <a:t>–</a:t>
            </a:r>
            <a:r>
              <a:rPr lang="en-US" sz="4000" b="1" dirty="0" smtClean="0">
                <a:solidFill>
                  <a:srgbClr val="FF6600"/>
                </a:solidFill>
              </a:rPr>
              <a:t> </a:t>
            </a:r>
            <a:br>
              <a:rPr lang="en-US" sz="4000" b="1" dirty="0" smtClean="0">
                <a:solidFill>
                  <a:srgbClr val="FF6600"/>
                </a:solidFill>
              </a:rPr>
            </a:br>
            <a:r>
              <a:rPr lang="en-US" sz="4000" b="1" dirty="0" smtClean="0">
                <a:solidFill>
                  <a:srgbClr val="FF6600"/>
                </a:solidFill>
              </a:rPr>
              <a:t>Elizabethan Society: Social Class and Gender</a:t>
            </a:r>
            <a:r>
              <a:rPr lang="en-US" i="1" dirty="0" smtClean="0">
                <a:solidFill>
                  <a:srgbClr val="FF6600"/>
                </a:solidFill>
              </a:rPr>
              <a:t/>
            </a:r>
            <a:br>
              <a:rPr lang="en-US" i="1" dirty="0" smtClean="0">
                <a:solidFill>
                  <a:srgbClr val="FF6600"/>
                </a:solidFill>
              </a:rPr>
            </a:br>
            <a:endParaRPr lang="en-US" dirty="0">
              <a:solidFill>
                <a:srgbClr val="FF6600"/>
              </a:solidFill>
            </a:endParaRPr>
          </a:p>
        </p:txBody>
      </p:sp>
      <p:pic>
        <p:nvPicPr>
          <p:cNvPr id="5" name="Picture 4"/>
          <p:cNvPicPr>
            <a:picLocks noChangeAspect="1"/>
          </p:cNvPicPr>
          <p:nvPr/>
        </p:nvPicPr>
        <p:blipFill>
          <a:blip r:embed="rId2"/>
          <a:stretch>
            <a:fillRect/>
          </a:stretch>
        </p:blipFill>
        <p:spPr>
          <a:xfrm>
            <a:off x="5289176" y="1060824"/>
            <a:ext cx="3317157" cy="4691529"/>
          </a:xfrm>
          <a:prstGeom prst="rect">
            <a:avLst/>
          </a:prstGeom>
        </p:spPr>
      </p:pic>
    </p:spTree>
    <p:extLst>
      <p:ext uri="{BB962C8B-B14F-4D97-AF65-F5344CB8AC3E}">
        <p14:creationId xmlns:p14="http://schemas.microsoft.com/office/powerpoint/2010/main" val="20679021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474970"/>
          </a:xfrm>
        </p:spPr>
        <p:txBody>
          <a:bodyPr>
            <a:normAutofit fontScale="77500" lnSpcReduction="20000"/>
          </a:bodyPr>
          <a:lstStyle/>
          <a:p>
            <a:pPr marL="457200" indent="-457200">
              <a:lnSpc>
                <a:spcPct val="110000"/>
              </a:lnSpc>
              <a:buFont typeface="Arial"/>
              <a:buChar char="•"/>
            </a:pPr>
            <a:r>
              <a:rPr lang="en-US" b="1" dirty="0"/>
              <a:t>Piety</a:t>
            </a:r>
            <a:r>
              <a:rPr lang="en-US" dirty="0"/>
              <a:t>, or devotion to God, was expected from </a:t>
            </a:r>
            <a:r>
              <a:rPr lang="en-US" dirty="0" smtClean="0"/>
              <a:t>everyone as Shakespeare was writing at a time when everybody in Britain </a:t>
            </a:r>
            <a:r>
              <a:rPr lang="en-US" dirty="0" err="1" smtClean="0"/>
              <a:t>practised</a:t>
            </a:r>
            <a:r>
              <a:rPr lang="en-US" dirty="0" smtClean="0"/>
              <a:t> religion and attended Church regularly.</a:t>
            </a:r>
          </a:p>
          <a:p>
            <a:pPr marL="457200" indent="-457200">
              <a:lnSpc>
                <a:spcPct val="110000"/>
              </a:lnSpc>
              <a:buFont typeface="Arial"/>
              <a:buChar char="•"/>
            </a:pPr>
            <a:endParaRPr lang="en-US" sz="1400" dirty="0" smtClean="0"/>
          </a:p>
          <a:p>
            <a:pPr marL="457200" indent="-457200">
              <a:lnSpc>
                <a:spcPct val="110000"/>
              </a:lnSpc>
              <a:buFont typeface="Arial"/>
              <a:buChar char="•"/>
            </a:pPr>
            <a:r>
              <a:rPr lang="en-US" dirty="0" smtClean="0"/>
              <a:t>Religious teachings and the Bible therefore had </a:t>
            </a:r>
            <a:r>
              <a:rPr lang="en-US" dirty="0"/>
              <a:t>a </a:t>
            </a:r>
            <a:r>
              <a:rPr lang="en-US" dirty="0" smtClean="0"/>
              <a:t>significant </a:t>
            </a:r>
            <a:r>
              <a:rPr lang="en-US" dirty="0"/>
              <a:t>impact on expectations for women’s </a:t>
            </a:r>
            <a:r>
              <a:rPr lang="en-US" dirty="0" err="1"/>
              <a:t>behaviour</a:t>
            </a:r>
            <a:r>
              <a:rPr lang="en-US" dirty="0" smtClean="0"/>
              <a:t>.</a:t>
            </a:r>
          </a:p>
          <a:p>
            <a:pPr marL="457200" indent="-457200">
              <a:lnSpc>
                <a:spcPct val="110000"/>
              </a:lnSpc>
              <a:buFont typeface="Arial"/>
              <a:buChar char="•"/>
            </a:pPr>
            <a:endParaRPr lang="en-US" sz="1400" dirty="0"/>
          </a:p>
          <a:p>
            <a:pPr marL="457200" indent="-457200">
              <a:lnSpc>
                <a:spcPct val="110000"/>
              </a:lnSpc>
              <a:buFont typeface="Arial"/>
              <a:buChar char="•"/>
            </a:pPr>
            <a:r>
              <a:rPr lang="en-US" b="1" dirty="0">
                <a:solidFill>
                  <a:schemeClr val="accent5">
                    <a:lumMod val="60000"/>
                    <a:lumOff val="40000"/>
                  </a:schemeClr>
                </a:solidFill>
              </a:rPr>
              <a:t>The Virgin Mary </a:t>
            </a:r>
            <a:r>
              <a:rPr lang="en-US" dirty="0"/>
              <a:t>was one iconic figure who influenced attitudes towards women, as she was the ultimate example of a </a:t>
            </a:r>
            <a:r>
              <a:rPr lang="en-US" b="1" dirty="0"/>
              <a:t>pure, nurturing </a:t>
            </a:r>
            <a:r>
              <a:rPr lang="en-US" dirty="0"/>
              <a:t>and </a:t>
            </a:r>
            <a:r>
              <a:rPr lang="en-US" b="1" dirty="0"/>
              <a:t>maternal</a:t>
            </a:r>
            <a:r>
              <a:rPr lang="en-US" dirty="0"/>
              <a:t> figure</a:t>
            </a:r>
            <a:r>
              <a:rPr lang="en-US" dirty="0" smtClean="0"/>
              <a:t>.</a:t>
            </a:r>
          </a:p>
          <a:p>
            <a:pPr marL="457200" indent="-457200">
              <a:lnSpc>
                <a:spcPct val="110000"/>
              </a:lnSpc>
              <a:buFont typeface="Arial"/>
              <a:buChar char="•"/>
            </a:pPr>
            <a:endParaRPr lang="en-US" sz="1600" dirty="0"/>
          </a:p>
          <a:p>
            <a:pPr marL="457200" indent="-457200">
              <a:lnSpc>
                <a:spcPct val="110000"/>
              </a:lnSpc>
              <a:buFont typeface="Arial"/>
              <a:buChar char="•"/>
            </a:pPr>
            <a:r>
              <a:rPr lang="en-US" b="1" dirty="0">
                <a:solidFill>
                  <a:srgbClr val="FF6600"/>
                </a:solidFill>
              </a:rPr>
              <a:t>Eve</a:t>
            </a:r>
            <a:r>
              <a:rPr lang="en-US" dirty="0"/>
              <a:t> was another extreme - her actions led to the ejection of the human race from Paradise. </a:t>
            </a:r>
            <a:r>
              <a:rPr lang="en-US" dirty="0" smtClean="0"/>
              <a:t>She was </a:t>
            </a:r>
            <a:r>
              <a:rPr lang="en-US" b="1" dirty="0" smtClean="0"/>
              <a:t>weak</a:t>
            </a:r>
            <a:r>
              <a:rPr lang="en-US" dirty="0" smtClean="0"/>
              <a:t> because she was tempted by the Serpent to eat the forbidden fruit, and she was </a:t>
            </a:r>
            <a:r>
              <a:rPr lang="en-US" b="1" dirty="0" smtClean="0"/>
              <a:t>cunning</a:t>
            </a:r>
            <a:r>
              <a:rPr lang="en-US" dirty="0" smtClean="0"/>
              <a:t> because she then tempted Adam to do the same.</a:t>
            </a:r>
            <a:endParaRPr lang="en-US" dirty="0"/>
          </a:p>
        </p:txBody>
      </p:sp>
      <p:sp>
        <p:nvSpPr>
          <p:cNvPr id="4" name="Title 1"/>
          <p:cNvSpPr>
            <a:spLocks noGrp="1"/>
          </p:cNvSpPr>
          <p:nvPr>
            <p:ph type="title"/>
          </p:nvPr>
        </p:nvSpPr>
        <p:spPr>
          <a:xfrm>
            <a:off x="457200" y="0"/>
            <a:ext cx="8229600" cy="1143000"/>
          </a:xfrm>
        </p:spPr>
        <p:txBody>
          <a:bodyPr>
            <a:normAutofit/>
          </a:bodyPr>
          <a:lstStyle/>
          <a:p>
            <a:r>
              <a:rPr lang="en-US" sz="4000" b="1" dirty="0" smtClean="0">
                <a:solidFill>
                  <a:srgbClr val="FF6600"/>
                </a:solidFill>
              </a:rPr>
              <a:t>The Four Virtues: </a:t>
            </a:r>
            <a:r>
              <a:rPr lang="en-US" sz="4000" b="1" dirty="0" smtClean="0">
                <a:solidFill>
                  <a:schemeClr val="accent5">
                    <a:lumMod val="60000"/>
                    <a:lumOff val="40000"/>
                  </a:schemeClr>
                </a:solidFill>
              </a:rPr>
              <a:t>Piety</a:t>
            </a:r>
            <a:endParaRPr lang="en-US" sz="4000" b="1" dirty="0">
              <a:solidFill>
                <a:schemeClr val="accent5">
                  <a:lumMod val="60000"/>
                  <a:lumOff val="40000"/>
                </a:schemeClr>
              </a:solidFill>
            </a:endParaRPr>
          </a:p>
        </p:txBody>
      </p:sp>
    </p:spTree>
    <p:extLst>
      <p:ext uri="{BB962C8B-B14F-4D97-AF65-F5344CB8AC3E}">
        <p14:creationId xmlns:p14="http://schemas.microsoft.com/office/powerpoint/2010/main" val="1244478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69"/>
            <a:ext cx="8229600" cy="1143000"/>
          </a:xfrm>
        </p:spPr>
        <p:txBody>
          <a:bodyPr>
            <a:normAutofit/>
          </a:bodyPr>
          <a:lstStyle/>
          <a:p>
            <a:r>
              <a:rPr lang="en-US" sz="4000" b="1" dirty="0" smtClean="0">
                <a:solidFill>
                  <a:schemeClr val="accent5">
                    <a:lumMod val="60000"/>
                    <a:lumOff val="40000"/>
                  </a:schemeClr>
                </a:solidFill>
              </a:rPr>
              <a:t>Elizabeth I: A Female King?</a:t>
            </a:r>
            <a:endParaRPr lang="en-US" sz="4000" b="1" dirty="0">
              <a:solidFill>
                <a:schemeClr val="accent5">
                  <a:lumMod val="60000"/>
                  <a:lumOff val="40000"/>
                </a:schemeClr>
              </a:solidFill>
            </a:endParaRPr>
          </a:p>
        </p:txBody>
      </p:sp>
      <p:sp>
        <p:nvSpPr>
          <p:cNvPr id="3" name="Content Placeholder 2"/>
          <p:cNvSpPr>
            <a:spLocks noGrp="1"/>
          </p:cNvSpPr>
          <p:nvPr>
            <p:ph idx="1"/>
          </p:nvPr>
        </p:nvSpPr>
        <p:spPr>
          <a:xfrm>
            <a:off x="457200" y="1019920"/>
            <a:ext cx="8229600" cy="5838079"/>
          </a:xfrm>
        </p:spPr>
        <p:txBody>
          <a:bodyPr>
            <a:normAutofit/>
          </a:bodyPr>
          <a:lstStyle/>
          <a:p>
            <a:r>
              <a:rPr lang="en-US" sz="2400" dirty="0" smtClean="0"/>
              <a:t>It may seem surprising that women in Elizabethan society had so few rights, when they had a queen ruling the country.</a:t>
            </a:r>
          </a:p>
          <a:p>
            <a:endParaRPr lang="en-US" sz="1100" dirty="0" smtClean="0"/>
          </a:p>
          <a:p>
            <a:r>
              <a:rPr lang="en-US" sz="2400" dirty="0" smtClean="0"/>
              <a:t>However, Elizabeth I only became monarch (after her sister Mary I) because her brother, Edward VI, died young and without heirs.</a:t>
            </a:r>
          </a:p>
          <a:p>
            <a:endParaRPr lang="en-US" sz="1100" dirty="0" smtClean="0"/>
          </a:p>
          <a:p>
            <a:r>
              <a:rPr lang="en-US" sz="2400" dirty="0" smtClean="0"/>
              <a:t>She herself fought hard to rule as a woman, and famously referred to herself as ‘a King’.</a:t>
            </a:r>
          </a:p>
          <a:p>
            <a:endParaRPr lang="en-US" sz="1100" dirty="0" smtClean="0"/>
          </a:p>
          <a:p>
            <a:r>
              <a:rPr lang="en-US" sz="2400" dirty="0" smtClean="0"/>
              <a:t>If she had married, she too would have lost much of her power. </a:t>
            </a:r>
          </a:p>
          <a:p>
            <a:endParaRPr lang="en-US" sz="1100" dirty="0" smtClean="0"/>
          </a:p>
          <a:p>
            <a:r>
              <a:rPr lang="en-US" sz="2400" dirty="0" smtClean="0"/>
              <a:t>Her unmarried status meant that she was </a:t>
            </a:r>
            <a:r>
              <a:rPr lang="en-US" sz="2400" dirty="0" err="1" smtClean="0"/>
              <a:t>idealised</a:t>
            </a:r>
            <a:r>
              <a:rPr lang="en-US" sz="2400" dirty="0"/>
              <a:t> </a:t>
            </a:r>
            <a:r>
              <a:rPr lang="en-US" sz="2400" dirty="0" smtClean="0"/>
              <a:t>and referred to by some as ‘the Virgin Queen’.</a:t>
            </a:r>
            <a:endParaRPr lang="en-US" sz="2400" dirty="0"/>
          </a:p>
        </p:txBody>
      </p:sp>
    </p:spTree>
    <p:extLst>
      <p:ext uri="{BB962C8B-B14F-4D97-AF65-F5344CB8AC3E}">
        <p14:creationId xmlns:p14="http://schemas.microsoft.com/office/powerpoint/2010/main" val="2255269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8710" y="1600200"/>
            <a:ext cx="6960870" cy="4525963"/>
          </a:xfrm>
        </p:spPr>
        <p:txBody>
          <a:bodyPr/>
          <a:lstStyle/>
          <a:p>
            <a:pPr marL="0" indent="0">
              <a:buNone/>
            </a:pPr>
            <a:r>
              <a:rPr lang="en-US" b="1" i="1" dirty="0" smtClean="0"/>
              <a:t>“I </a:t>
            </a:r>
            <a:r>
              <a:rPr lang="en-US" b="1" i="1" dirty="0"/>
              <a:t>know I have the body </a:t>
            </a:r>
            <a:r>
              <a:rPr lang="en-US" b="1" i="1" dirty="0" smtClean="0"/>
              <a:t>of </a:t>
            </a:r>
            <a:r>
              <a:rPr lang="en-US" b="1" i="1" dirty="0"/>
              <a:t>a weak and feeble </a:t>
            </a:r>
            <a:r>
              <a:rPr lang="en-US" b="1" i="1" dirty="0" smtClean="0"/>
              <a:t>woman, </a:t>
            </a:r>
            <a:r>
              <a:rPr lang="en-US" b="1" i="1" dirty="0"/>
              <a:t>but I have the heart and stomach of a king, and </a:t>
            </a:r>
            <a:r>
              <a:rPr lang="en-US" b="1" i="1" dirty="0" smtClean="0"/>
              <a:t>of a </a:t>
            </a:r>
            <a:r>
              <a:rPr lang="en-US" b="1" i="1" dirty="0"/>
              <a:t>king of England </a:t>
            </a:r>
            <a:r>
              <a:rPr lang="en-US" b="1" i="1" dirty="0" smtClean="0"/>
              <a:t>too</a:t>
            </a:r>
            <a:r>
              <a:rPr lang="mr-IN" b="1" i="1" dirty="0" smtClean="0"/>
              <a:t>…</a:t>
            </a:r>
            <a:r>
              <a:rPr lang="en-GB" b="1" i="1" dirty="0" smtClean="0"/>
              <a:t>”</a:t>
            </a:r>
          </a:p>
          <a:p>
            <a:pPr marL="0" indent="0">
              <a:buNone/>
            </a:pPr>
            <a:endParaRPr lang="en-GB" i="1" dirty="0"/>
          </a:p>
          <a:p>
            <a:pPr marL="0" indent="0" algn="r">
              <a:buNone/>
            </a:pPr>
            <a:endParaRPr lang="en-GB" i="1" dirty="0" smtClean="0">
              <a:solidFill>
                <a:schemeClr val="accent5">
                  <a:lumMod val="75000"/>
                </a:schemeClr>
              </a:solidFill>
            </a:endParaRPr>
          </a:p>
          <a:p>
            <a:pPr marL="0" indent="0" algn="r">
              <a:buNone/>
            </a:pPr>
            <a:r>
              <a:rPr lang="en-GB" sz="2400" b="1" dirty="0" smtClean="0">
                <a:solidFill>
                  <a:srgbClr val="FF6600"/>
                </a:solidFill>
              </a:rPr>
              <a:t>An extract from Elizabeth I’s speech delivered after the defeat of the Spanish Armada in 1588</a:t>
            </a:r>
            <a:endParaRPr lang="en-US" sz="2400" b="1" dirty="0">
              <a:solidFill>
                <a:srgbClr val="FF6600"/>
              </a:solidFill>
            </a:endParaRPr>
          </a:p>
        </p:txBody>
      </p:sp>
    </p:spTree>
    <p:extLst>
      <p:ext uri="{BB962C8B-B14F-4D97-AF65-F5344CB8AC3E}">
        <p14:creationId xmlns:p14="http://schemas.microsoft.com/office/powerpoint/2010/main" val="1394374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75259"/>
          </a:xfrm>
        </p:spPr>
        <p:txBody>
          <a:bodyPr>
            <a:normAutofit/>
          </a:bodyPr>
          <a:lstStyle/>
          <a:p>
            <a:r>
              <a:rPr lang="en-US" b="1" i="1" dirty="0" smtClean="0">
                <a:solidFill>
                  <a:schemeClr val="accent5">
                    <a:lumMod val="60000"/>
                    <a:lumOff val="40000"/>
                  </a:schemeClr>
                </a:solidFill>
              </a:rPr>
              <a:t>Richard II </a:t>
            </a:r>
            <a:r>
              <a:rPr lang="en-US" b="1" dirty="0" smtClean="0">
                <a:solidFill>
                  <a:schemeClr val="accent5">
                    <a:lumMod val="60000"/>
                    <a:lumOff val="40000"/>
                  </a:schemeClr>
                </a:solidFill>
              </a:rPr>
              <a:t>and the Elizabethan World</a:t>
            </a:r>
            <a:endParaRPr lang="en-US" b="1" i="1" dirty="0">
              <a:solidFill>
                <a:schemeClr val="accent5">
                  <a:lumMod val="60000"/>
                  <a:lumOff val="40000"/>
                </a:schemeClr>
              </a:solidFill>
            </a:endParaRPr>
          </a:p>
        </p:txBody>
      </p:sp>
      <p:sp>
        <p:nvSpPr>
          <p:cNvPr id="3" name="Content Placeholder 2"/>
          <p:cNvSpPr>
            <a:spLocks noGrp="1"/>
          </p:cNvSpPr>
          <p:nvPr>
            <p:ph idx="1"/>
          </p:nvPr>
        </p:nvSpPr>
        <p:spPr>
          <a:xfrm>
            <a:off x="578376" y="1152408"/>
            <a:ext cx="7833225" cy="5528234"/>
          </a:xfrm>
        </p:spPr>
        <p:txBody>
          <a:bodyPr>
            <a:normAutofit fontScale="92500"/>
          </a:bodyPr>
          <a:lstStyle/>
          <a:p>
            <a:pPr>
              <a:lnSpc>
                <a:spcPct val="120000"/>
              </a:lnSpc>
            </a:pPr>
            <a:r>
              <a:rPr lang="en-US" sz="2600" i="1" dirty="0" smtClean="0"/>
              <a:t>Richard II </a:t>
            </a:r>
            <a:r>
              <a:rPr lang="en-US" sz="2600" dirty="0" smtClean="0"/>
              <a:t>was written early in Shakespeare’s career, circa </a:t>
            </a:r>
            <a:r>
              <a:rPr lang="en-US" sz="2600" b="1" dirty="0" smtClean="0"/>
              <a:t>1595</a:t>
            </a:r>
            <a:r>
              <a:rPr lang="en-US" sz="2600" dirty="0" smtClean="0"/>
              <a:t>. It was first performed in </a:t>
            </a:r>
            <a:r>
              <a:rPr lang="en-US" sz="2600" b="1" dirty="0" smtClean="0"/>
              <a:t>1601</a:t>
            </a:r>
            <a:r>
              <a:rPr lang="en-US" sz="2600" dirty="0" smtClean="0"/>
              <a:t>.</a:t>
            </a:r>
          </a:p>
          <a:p>
            <a:pPr>
              <a:lnSpc>
                <a:spcPct val="120000"/>
              </a:lnSpc>
            </a:pPr>
            <a:r>
              <a:rPr lang="en-US" sz="2600" dirty="0" smtClean="0"/>
              <a:t>This was during the reign of </a:t>
            </a:r>
            <a:r>
              <a:rPr lang="en-US" sz="2600" b="1" dirty="0" smtClean="0"/>
              <a:t>Queen Elizabeth I</a:t>
            </a:r>
            <a:r>
              <a:rPr lang="en-US" sz="2600" dirty="0" smtClean="0"/>
              <a:t>, so we can therefore refer to the play as </a:t>
            </a:r>
            <a:r>
              <a:rPr lang="en-US" sz="2600" b="1" dirty="0" smtClean="0"/>
              <a:t>Elizabethan</a:t>
            </a:r>
            <a:r>
              <a:rPr lang="en-US" sz="2600" dirty="0" smtClean="0"/>
              <a:t>. </a:t>
            </a:r>
            <a:endParaRPr lang="en-US" sz="2600" dirty="0"/>
          </a:p>
          <a:p>
            <a:pPr>
              <a:lnSpc>
                <a:spcPct val="120000"/>
              </a:lnSpc>
            </a:pPr>
            <a:r>
              <a:rPr lang="en-US" sz="2600" dirty="0" smtClean="0"/>
              <a:t>It is important that you have some sense of </a:t>
            </a:r>
            <a:r>
              <a:rPr lang="en-US" sz="2600" b="1" dirty="0" smtClean="0"/>
              <a:t>how Elizabethan society operated and its values </a:t>
            </a:r>
            <a:r>
              <a:rPr lang="en-US" sz="2600" dirty="0" smtClean="0"/>
              <a:t>in order to understand how key themes, characters and ideas in the play would be </a:t>
            </a:r>
            <a:r>
              <a:rPr lang="en-US" sz="2600" b="1" dirty="0" smtClean="0"/>
              <a:t>received by the audience of Shakespeare’s day</a:t>
            </a:r>
            <a:r>
              <a:rPr lang="en-US" sz="2600" dirty="0" smtClean="0"/>
              <a:t>.</a:t>
            </a:r>
          </a:p>
          <a:p>
            <a:pPr>
              <a:lnSpc>
                <a:spcPct val="120000"/>
              </a:lnSpc>
            </a:pPr>
            <a:r>
              <a:rPr lang="en-US" sz="2600" dirty="0" smtClean="0"/>
              <a:t>This kind of </a:t>
            </a:r>
            <a:r>
              <a:rPr lang="en-US" sz="2600" b="1" dirty="0" smtClean="0"/>
              <a:t>historical</a:t>
            </a:r>
            <a:r>
              <a:rPr lang="en-US" sz="2600" dirty="0" smtClean="0"/>
              <a:t>, </a:t>
            </a:r>
            <a:r>
              <a:rPr lang="en-US" sz="2600" b="1" dirty="0" smtClean="0"/>
              <a:t>social</a:t>
            </a:r>
            <a:r>
              <a:rPr lang="en-US" sz="2600" dirty="0" smtClean="0"/>
              <a:t> and </a:t>
            </a:r>
            <a:r>
              <a:rPr lang="en-US" sz="2600" b="1" dirty="0" smtClean="0"/>
              <a:t>cultural context </a:t>
            </a:r>
            <a:r>
              <a:rPr lang="en-US" sz="2600" dirty="0" smtClean="0"/>
              <a:t>provides important background for your essays on the play. </a:t>
            </a:r>
          </a:p>
          <a:p>
            <a:pPr marL="0" indent="0">
              <a:buNone/>
            </a:pPr>
            <a:endParaRPr lang="en-US" dirty="0" smtClean="0"/>
          </a:p>
        </p:txBody>
      </p:sp>
    </p:spTree>
    <p:extLst>
      <p:ext uri="{BB962C8B-B14F-4D97-AF65-F5344CB8AC3E}">
        <p14:creationId xmlns:p14="http://schemas.microsoft.com/office/powerpoint/2010/main" val="3848174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9294" y="35579"/>
            <a:ext cx="3735294" cy="1143000"/>
          </a:xfrm>
        </p:spPr>
        <p:txBody>
          <a:bodyPr>
            <a:normAutofit/>
          </a:bodyPr>
          <a:lstStyle/>
          <a:p>
            <a:r>
              <a:rPr lang="en-US" sz="4000" b="1" dirty="0" smtClean="0">
                <a:solidFill>
                  <a:srgbClr val="FF6600"/>
                </a:solidFill>
              </a:rPr>
              <a:t>Elizabeth I</a:t>
            </a:r>
            <a:endParaRPr lang="en-US" sz="4000" b="1" dirty="0">
              <a:solidFill>
                <a:srgbClr val="FF6600"/>
              </a:solidFill>
            </a:endParaRPr>
          </a:p>
        </p:txBody>
      </p:sp>
      <p:pic>
        <p:nvPicPr>
          <p:cNvPr id="8" name="Picture 7"/>
          <p:cNvPicPr>
            <a:picLocks noChangeAspect="1"/>
          </p:cNvPicPr>
          <p:nvPr/>
        </p:nvPicPr>
        <p:blipFill>
          <a:blip r:embed="rId2"/>
          <a:stretch>
            <a:fillRect/>
          </a:stretch>
        </p:blipFill>
        <p:spPr>
          <a:xfrm>
            <a:off x="0" y="0"/>
            <a:ext cx="5259294" cy="6858000"/>
          </a:xfrm>
          <a:prstGeom prst="rect">
            <a:avLst/>
          </a:prstGeom>
        </p:spPr>
      </p:pic>
      <p:sp>
        <p:nvSpPr>
          <p:cNvPr id="10" name="TextBox 9"/>
          <p:cNvSpPr txBox="1"/>
          <p:nvPr/>
        </p:nvSpPr>
        <p:spPr>
          <a:xfrm>
            <a:off x="5259294" y="1208461"/>
            <a:ext cx="3735294" cy="5355312"/>
          </a:xfrm>
          <a:prstGeom prst="rect">
            <a:avLst/>
          </a:prstGeom>
          <a:noFill/>
        </p:spPr>
        <p:txBody>
          <a:bodyPr wrap="square" rtlCol="0">
            <a:spAutoFit/>
          </a:bodyPr>
          <a:lstStyle/>
          <a:p>
            <a:pPr marL="342900" indent="-342900">
              <a:buFont typeface="Arial"/>
              <a:buChar char="•"/>
            </a:pPr>
            <a:r>
              <a:rPr lang="en-US" sz="2000" dirty="0" smtClean="0"/>
              <a:t>Elizabeth I reigned in England from 1558 to 1603.</a:t>
            </a:r>
          </a:p>
          <a:p>
            <a:pPr marL="342900" indent="-342900">
              <a:buFont typeface="Arial"/>
              <a:buChar char="•"/>
            </a:pPr>
            <a:endParaRPr lang="en-US" sz="1100" dirty="0" smtClean="0"/>
          </a:p>
          <a:p>
            <a:pPr marL="342900" indent="-342900">
              <a:buFont typeface="Arial"/>
              <a:buChar char="•"/>
            </a:pPr>
            <a:r>
              <a:rPr lang="en-US" sz="2000" dirty="0" smtClean="0"/>
              <a:t>She was the daughter of Tudor King, Henry VIII and his second wife, Anne Boleyn.</a:t>
            </a:r>
          </a:p>
          <a:p>
            <a:pPr marL="342900" indent="-342900">
              <a:buFont typeface="Arial"/>
              <a:buChar char="•"/>
            </a:pPr>
            <a:endParaRPr lang="en-US" sz="1100" dirty="0" smtClean="0"/>
          </a:p>
          <a:p>
            <a:pPr marL="342900" indent="-342900">
              <a:buFont typeface="Arial"/>
              <a:buChar char="•"/>
            </a:pPr>
            <a:r>
              <a:rPr lang="en-US" sz="2000" dirty="0" smtClean="0"/>
              <a:t>She was a Protestant.</a:t>
            </a:r>
          </a:p>
          <a:p>
            <a:pPr marL="342900" indent="-342900">
              <a:buFont typeface="Arial"/>
              <a:buChar char="•"/>
            </a:pPr>
            <a:endParaRPr lang="en-US" sz="1100" dirty="0" smtClean="0"/>
          </a:p>
          <a:p>
            <a:pPr marL="342900" indent="-342900">
              <a:buFont typeface="Arial"/>
              <a:buChar char="•"/>
            </a:pPr>
            <a:r>
              <a:rPr lang="en-US" sz="2000" dirty="0" smtClean="0"/>
              <a:t>She did not marry or have children during her reign, so she was the last monarch of the Tudor dynasty.</a:t>
            </a:r>
          </a:p>
          <a:p>
            <a:endParaRPr lang="en-US" sz="1100" dirty="0" smtClean="0"/>
          </a:p>
          <a:p>
            <a:pPr marL="342900" indent="-342900">
              <a:buFont typeface="Arial"/>
              <a:buChar char="•"/>
            </a:pPr>
            <a:r>
              <a:rPr lang="en-US" sz="2000" dirty="0" smtClean="0"/>
              <a:t>She was also sometimes referred to as ‘</a:t>
            </a:r>
            <a:r>
              <a:rPr lang="en-US" sz="2000" dirty="0" err="1" smtClean="0"/>
              <a:t>Gloriana</a:t>
            </a:r>
            <a:r>
              <a:rPr lang="en-US" sz="2000" dirty="0" smtClean="0"/>
              <a:t>’, ‘The Virgin Queen’ and ‘Good Queen Bess’.</a:t>
            </a:r>
          </a:p>
          <a:p>
            <a:r>
              <a:rPr lang="en-US" dirty="0" smtClean="0"/>
              <a:t> </a:t>
            </a:r>
            <a:endParaRPr lang="en-US" dirty="0"/>
          </a:p>
        </p:txBody>
      </p:sp>
    </p:spTree>
    <p:extLst>
      <p:ext uri="{BB962C8B-B14F-4D97-AF65-F5344CB8AC3E}">
        <p14:creationId xmlns:p14="http://schemas.microsoft.com/office/powerpoint/2010/main" val="4072795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13"/>
            <a:ext cx="8229600" cy="1044948"/>
          </a:xfrm>
        </p:spPr>
        <p:txBody>
          <a:bodyPr>
            <a:normAutofit/>
          </a:bodyPr>
          <a:lstStyle/>
          <a:p>
            <a:r>
              <a:rPr lang="en-US" sz="4000" b="1" dirty="0" smtClean="0">
                <a:solidFill>
                  <a:schemeClr val="accent5">
                    <a:lumMod val="60000"/>
                    <a:lumOff val="40000"/>
                  </a:schemeClr>
                </a:solidFill>
              </a:rPr>
              <a:t>Social Class in Elizabethan England</a:t>
            </a:r>
            <a:endParaRPr lang="en-US" sz="4000" b="1" dirty="0">
              <a:solidFill>
                <a:schemeClr val="accent5">
                  <a:lumMod val="60000"/>
                  <a:lumOff val="40000"/>
                </a:schemeClr>
              </a:solidFill>
            </a:endParaRPr>
          </a:p>
        </p:txBody>
      </p:sp>
      <p:sp>
        <p:nvSpPr>
          <p:cNvPr id="3" name="Content Placeholder 2"/>
          <p:cNvSpPr>
            <a:spLocks noGrp="1"/>
          </p:cNvSpPr>
          <p:nvPr>
            <p:ph idx="1"/>
          </p:nvPr>
        </p:nvSpPr>
        <p:spPr>
          <a:xfrm>
            <a:off x="666390" y="1190580"/>
            <a:ext cx="8020410" cy="5578177"/>
          </a:xfrm>
        </p:spPr>
        <p:txBody>
          <a:bodyPr>
            <a:normAutofit/>
          </a:bodyPr>
          <a:lstStyle/>
          <a:p>
            <a:pPr>
              <a:lnSpc>
                <a:spcPct val="110000"/>
              </a:lnSpc>
            </a:pPr>
            <a:r>
              <a:rPr lang="en-US" sz="2600" dirty="0" smtClean="0"/>
              <a:t>Elizabethan society can loosely be divided into the following layers or ‘classes’:</a:t>
            </a:r>
          </a:p>
          <a:p>
            <a:pPr marL="0" indent="0">
              <a:lnSpc>
                <a:spcPct val="110000"/>
              </a:lnSpc>
              <a:buNone/>
            </a:pPr>
            <a:endParaRPr lang="en-US" sz="2600" dirty="0" smtClean="0"/>
          </a:p>
          <a:p>
            <a:pPr lvl="1">
              <a:lnSpc>
                <a:spcPct val="110000"/>
              </a:lnSpc>
            </a:pPr>
            <a:r>
              <a:rPr lang="en-US" sz="2400" b="1" dirty="0" smtClean="0">
                <a:solidFill>
                  <a:srgbClr val="FF6600"/>
                </a:solidFill>
              </a:rPr>
              <a:t>Aristocracy (or nobility)</a:t>
            </a:r>
          </a:p>
          <a:p>
            <a:pPr lvl="1">
              <a:lnSpc>
                <a:spcPct val="110000"/>
              </a:lnSpc>
            </a:pPr>
            <a:r>
              <a:rPr lang="en-US" sz="2400" b="1" dirty="0" smtClean="0">
                <a:solidFill>
                  <a:srgbClr val="FF6600"/>
                </a:solidFill>
              </a:rPr>
              <a:t>Gentry</a:t>
            </a:r>
          </a:p>
          <a:p>
            <a:pPr lvl="1">
              <a:lnSpc>
                <a:spcPct val="110000"/>
              </a:lnSpc>
            </a:pPr>
            <a:r>
              <a:rPr lang="en-US" sz="2400" b="1" dirty="0" smtClean="0">
                <a:solidFill>
                  <a:srgbClr val="FF6600"/>
                </a:solidFill>
              </a:rPr>
              <a:t>Citizens</a:t>
            </a:r>
          </a:p>
          <a:p>
            <a:pPr lvl="1">
              <a:lnSpc>
                <a:spcPct val="110000"/>
              </a:lnSpc>
            </a:pPr>
            <a:r>
              <a:rPr lang="en-US" sz="2400" b="1" dirty="0" smtClean="0">
                <a:solidFill>
                  <a:srgbClr val="FF6600"/>
                </a:solidFill>
              </a:rPr>
              <a:t>Yeomen</a:t>
            </a:r>
          </a:p>
          <a:p>
            <a:pPr lvl="1">
              <a:lnSpc>
                <a:spcPct val="110000"/>
              </a:lnSpc>
            </a:pPr>
            <a:r>
              <a:rPr lang="en-US" sz="2400" b="1" dirty="0" smtClean="0">
                <a:solidFill>
                  <a:srgbClr val="FF6600"/>
                </a:solidFill>
              </a:rPr>
              <a:t>Servants, </a:t>
            </a:r>
            <a:r>
              <a:rPr lang="en-US" sz="2400" b="1" dirty="0" err="1" smtClean="0">
                <a:solidFill>
                  <a:srgbClr val="FF6600"/>
                </a:solidFill>
              </a:rPr>
              <a:t>Labourers</a:t>
            </a:r>
            <a:r>
              <a:rPr lang="en-US" sz="2400" b="1" dirty="0" smtClean="0">
                <a:solidFill>
                  <a:srgbClr val="FF6600"/>
                </a:solidFill>
              </a:rPr>
              <a:t> or Peasants</a:t>
            </a:r>
          </a:p>
          <a:p>
            <a:pPr lvl="1">
              <a:lnSpc>
                <a:spcPct val="110000"/>
              </a:lnSpc>
            </a:pPr>
            <a:r>
              <a:rPr lang="en-US" sz="2400" b="1" dirty="0" smtClean="0">
                <a:solidFill>
                  <a:srgbClr val="FF6600"/>
                </a:solidFill>
              </a:rPr>
              <a:t>The Poor</a:t>
            </a:r>
          </a:p>
          <a:p>
            <a:pPr marL="457200" lvl="1" indent="0">
              <a:lnSpc>
                <a:spcPct val="110000"/>
              </a:lnSpc>
              <a:buNone/>
            </a:pPr>
            <a:endParaRPr lang="en-US" sz="2400" b="1" dirty="0" smtClean="0"/>
          </a:p>
        </p:txBody>
      </p:sp>
    </p:spTree>
    <p:extLst>
      <p:ext uri="{BB962C8B-B14F-4D97-AF65-F5344CB8AC3E}">
        <p14:creationId xmlns:p14="http://schemas.microsoft.com/office/powerpoint/2010/main" val="1408507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0762"/>
            <a:ext cx="8229600" cy="6304230"/>
          </a:xfrm>
        </p:spPr>
        <p:txBody>
          <a:bodyPr>
            <a:normAutofit fontScale="92500" lnSpcReduction="10000"/>
          </a:bodyPr>
          <a:lstStyle/>
          <a:p>
            <a:pPr marL="0" lvl="1" indent="0">
              <a:buNone/>
            </a:pPr>
            <a:r>
              <a:rPr lang="en-US" sz="2400" b="1" dirty="0">
                <a:solidFill>
                  <a:schemeClr val="accent5">
                    <a:lumMod val="60000"/>
                    <a:lumOff val="40000"/>
                  </a:schemeClr>
                </a:solidFill>
              </a:rPr>
              <a:t>Aristocracy (or nobility</a:t>
            </a:r>
            <a:r>
              <a:rPr lang="en-US" sz="2400" b="1" dirty="0" smtClean="0">
                <a:solidFill>
                  <a:schemeClr val="accent5">
                    <a:lumMod val="60000"/>
                    <a:lumOff val="40000"/>
                  </a:schemeClr>
                </a:solidFill>
              </a:rPr>
              <a:t>)</a:t>
            </a:r>
          </a:p>
          <a:p>
            <a:pPr marL="342900" lvl="1" indent="-342900">
              <a:buFont typeface="Arial"/>
              <a:buChar char="•"/>
            </a:pPr>
            <a:r>
              <a:rPr lang="en-US" sz="2000" b="1" dirty="0" smtClean="0">
                <a:solidFill>
                  <a:srgbClr val="FFFFFF"/>
                </a:solidFill>
              </a:rPr>
              <a:t>People of </a:t>
            </a:r>
            <a:r>
              <a:rPr lang="en-US" sz="2000" b="1" dirty="0">
                <a:solidFill>
                  <a:srgbClr val="FFFFFF"/>
                </a:solidFill>
              </a:rPr>
              <a:t>noble birth who owned large country estates and who often also held positions at </a:t>
            </a:r>
            <a:r>
              <a:rPr lang="en-US" sz="2000" b="1" dirty="0" smtClean="0">
                <a:solidFill>
                  <a:srgbClr val="FFFFFF"/>
                </a:solidFill>
              </a:rPr>
              <a:t>court and </a:t>
            </a:r>
            <a:r>
              <a:rPr lang="en-US" sz="2000" b="1" dirty="0">
                <a:solidFill>
                  <a:srgbClr val="FFFFFF"/>
                </a:solidFill>
              </a:rPr>
              <a:t>in </a:t>
            </a:r>
            <a:r>
              <a:rPr lang="en-US" sz="2000" b="1" dirty="0" smtClean="0">
                <a:solidFill>
                  <a:srgbClr val="FFFFFF"/>
                </a:solidFill>
              </a:rPr>
              <a:t>Parliament.</a:t>
            </a:r>
            <a:endParaRPr lang="en-US" sz="2000" b="1" dirty="0">
              <a:solidFill>
                <a:srgbClr val="FFFFFF"/>
              </a:solidFill>
            </a:endParaRPr>
          </a:p>
          <a:p>
            <a:pPr marL="0" lvl="1" indent="0">
              <a:buNone/>
            </a:pPr>
            <a:r>
              <a:rPr lang="en-US" sz="2400" b="1" dirty="0" smtClean="0">
                <a:solidFill>
                  <a:srgbClr val="FF6600"/>
                </a:solidFill>
              </a:rPr>
              <a:t>Gentry</a:t>
            </a:r>
            <a:endParaRPr lang="en-US" sz="2400" b="1" dirty="0">
              <a:solidFill>
                <a:srgbClr val="FFFFFF"/>
              </a:solidFill>
            </a:endParaRPr>
          </a:p>
          <a:p>
            <a:pPr marL="342900" lvl="1" indent="-342900">
              <a:buFont typeface="Arial"/>
              <a:buChar char="•"/>
            </a:pPr>
            <a:r>
              <a:rPr lang="en-US" sz="2000" b="1" dirty="0" smtClean="0">
                <a:solidFill>
                  <a:srgbClr val="FFFFFF"/>
                </a:solidFill>
              </a:rPr>
              <a:t>Descendants </a:t>
            </a:r>
            <a:r>
              <a:rPr lang="en-US" sz="2000" b="1" dirty="0">
                <a:solidFill>
                  <a:srgbClr val="FFFFFF"/>
                </a:solidFill>
              </a:rPr>
              <a:t>of the aristocracy whose estates were smaller but who still owned considerable wealth.</a:t>
            </a:r>
          </a:p>
          <a:p>
            <a:pPr>
              <a:lnSpc>
                <a:spcPct val="110000"/>
              </a:lnSpc>
              <a:buFont typeface="Arial"/>
              <a:buChar char="•"/>
            </a:pPr>
            <a:r>
              <a:rPr lang="en-US" sz="2000" b="1" dirty="0" smtClean="0">
                <a:solidFill>
                  <a:srgbClr val="FFFFFF"/>
                </a:solidFill>
              </a:rPr>
              <a:t>People </a:t>
            </a:r>
            <a:r>
              <a:rPr lang="en-US" sz="2000" b="1" dirty="0">
                <a:solidFill>
                  <a:srgbClr val="FFFFFF"/>
                </a:solidFill>
              </a:rPr>
              <a:t>who had amassed wealth through trade and commerce and were known as ‘gentlemen’</a:t>
            </a:r>
            <a:r>
              <a:rPr lang="en-US" sz="2000" b="1" dirty="0" smtClean="0">
                <a:solidFill>
                  <a:srgbClr val="FFFFFF"/>
                </a:solidFill>
              </a:rPr>
              <a:t>.</a:t>
            </a:r>
          </a:p>
          <a:p>
            <a:pPr marL="0" indent="0">
              <a:lnSpc>
                <a:spcPct val="110000"/>
              </a:lnSpc>
              <a:buNone/>
            </a:pPr>
            <a:r>
              <a:rPr lang="en-US" sz="2400" b="1" dirty="0" smtClean="0">
                <a:solidFill>
                  <a:schemeClr val="accent5">
                    <a:lumMod val="60000"/>
                    <a:lumOff val="40000"/>
                  </a:schemeClr>
                </a:solidFill>
              </a:rPr>
              <a:t>Citizens</a:t>
            </a:r>
          </a:p>
          <a:p>
            <a:pPr>
              <a:lnSpc>
                <a:spcPct val="110000"/>
              </a:lnSpc>
            </a:pPr>
            <a:r>
              <a:rPr lang="en-US" sz="2000" b="1" dirty="0" smtClean="0">
                <a:solidFill>
                  <a:srgbClr val="FFFFFF"/>
                </a:solidFill>
              </a:rPr>
              <a:t>Mainly composed of shopkeepers and urban tradesmen, who either made goods or sold them.</a:t>
            </a:r>
          </a:p>
          <a:p>
            <a:pPr marL="0" indent="0">
              <a:lnSpc>
                <a:spcPct val="110000"/>
              </a:lnSpc>
              <a:buNone/>
            </a:pPr>
            <a:r>
              <a:rPr lang="en-US" sz="2400" b="1" dirty="0" smtClean="0">
                <a:solidFill>
                  <a:srgbClr val="FF6600"/>
                </a:solidFill>
              </a:rPr>
              <a:t>Yeomen</a:t>
            </a:r>
          </a:p>
          <a:p>
            <a:pPr>
              <a:lnSpc>
                <a:spcPct val="110000"/>
              </a:lnSpc>
            </a:pPr>
            <a:r>
              <a:rPr lang="en-US" sz="2000" b="1" dirty="0" smtClean="0">
                <a:solidFill>
                  <a:srgbClr val="FFFFFF"/>
                </a:solidFill>
              </a:rPr>
              <a:t>People who lived in the country, who owned agricultural or grazing lands (from which some may earn a very good living).</a:t>
            </a:r>
          </a:p>
          <a:p>
            <a:pPr marL="0" indent="0">
              <a:lnSpc>
                <a:spcPct val="110000"/>
              </a:lnSpc>
              <a:buNone/>
            </a:pPr>
            <a:r>
              <a:rPr lang="en-US" sz="2400" b="1" dirty="0" smtClean="0">
                <a:solidFill>
                  <a:schemeClr val="accent5">
                    <a:lumMod val="60000"/>
                    <a:lumOff val="40000"/>
                  </a:schemeClr>
                </a:solidFill>
              </a:rPr>
              <a:t>Servants, </a:t>
            </a:r>
            <a:r>
              <a:rPr lang="en-US" sz="2400" b="1" dirty="0" err="1" smtClean="0">
                <a:solidFill>
                  <a:schemeClr val="accent5">
                    <a:lumMod val="60000"/>
                    <a:lumOff val="40000"/>
                  </a:schemeClr>
                </a:solidFill>
              </a:rPr>
              <a:t>Labourers</a:t>
            </a:r>
            <a:r>
              <a:rPr lang="en-US" sz="2400" b="1" dirty="0" smtClean="0">
                <a:solidFill>
                  <a:schemeClr val="accent5">
                    <a:lumMod val="60000"/>
                    <a:lumOff val="40000"/>
                  </a:schemeClr>
                </a:solidFill>
              </a:rPr>
              <a:t> or Peasants</a:t>
            </a:r>
          </a:p>
          <a:p>
            <a:pPr>
              <a:lnSpc>
                <a:spcPct val="110000"/>
              </a:lnSpc>
            </a:pPr>
            <a:r>
              <a:rPr lang="en-US" sz="2000" b="1" dirty="0" smtClean="0">
                <a:solidFill>
                  <a:srgbClr val="FFFFFF"/>
                </a:solidFill>
              </a:rPr>
              <a:t>People who owned very little and who earned wages working for others.</a:t>
            </a:r>
          </a:p>
          <a:p>
            <a:pPr marL="0" indent="0">
              <a:lnSpc>
                <a:spcPct val="110000"/>
              </a:lnSpc>
              <a:buNone/>
            </a:pPr>
            <a:r>
              <a:rPr lang="en-US" sz="2400" b="1" dirty="0" smtClean="0">
                <a:solidFill>
                  <a:srgbClr val="FF6600"/>
                </a:solidFill>
              </a:rPr>
              <a:t>The Poor</a:t>
            </a:r>
          </a:p>
          <a:p>
            <a:pPr>
              <a:lnSpc>
                <a:spcPct val="110000"/>
              </a:lnSpc>
            </a:pPr>
            <a:r>
              <a:rPr lang="en-US" sz="2000" b="1" dirty="0" smtClean="0">
                <a:solidFill>
                  <a:srgbClr val="FFFFFF"/>
                </a:solidFill>
              </a:rPr>
              <a:t>Those who could not work.</a:t>
            </a:r>
          </a:p>
          <a:p>
            <a:pPr>
              <a:lnSpc>
                <a:spcPct val="110000"/>
              </a:lnSpc>
            </a:pPr>
            <a:endParaRPr lang="en-US" sz="2200" b="1" dirty="0">
              <a:solidFill>
                <a:srgbClr val="FFFFFF"/>
              </a:solidFill>
            </a:endParaRPr>
          </a:p>
          <a:p>
            <a:endParaRPr lang="en-US" dirty="0"/>
          </a:p>
        </p:txBody>
      </p:sp>
    </p:spTree>
    <p:extLst>
      <p:ext uri="{BB962C8B-B14F-4D97-AF65-F5344CB8AC3E}">
        <p14:creationId xmlns:p14="http://schemas.microsoft.com/office/powerpoint/2010/main" val="822908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53"/>
            <a:ext cx="8229600" cy="916086"/>
          </a:xfrm>
        </p:spPr>
        <p:txBody>
          <a:bodyPr>
            <a:normAutofit/>
          </a:bodyPr>
          <a:lstStyle/>
          <a:p>
            <a:r>
              <a:rPr lang="en-US" sz="4000" b="1" dirty="0" smtClean="0">
                <a:solidFill>
                  <a:srgbClr val="FF6600"/>
                </a:solidFill>
              </a:rPr>
              <a:t>The Social Hierarchy</a:t>
            </a:r>
            <a:endParaRPr lang="en-US" sz="4000" b="1" dirty="0">
              <a:solidFill>
                <a:srgbClr val="FF6600"/>
              </a:solidFill>
            </a:endParaRPr>
          </a:p>
        </p:txBody>
      </p:sp>
      <p:sp>
        <p:nvSpPr>
          <p:cNvPr id="3" name="Content Placeholder 2"/>
          <p:cNvSpPr>
            <a:spLocks noGrp="1"/>
          </p:cNvSpPr>
          <p:nvPr>
            <p:ph idx="1"/>
          </p:nvPr>
        </p:nvSpPr>
        <p:spPr>
          <a:xfrm>
            <a:off x="457200" y="1134022"/>
            <a:ext cx="8229600" cy="5431967"/>
          </a:xfrm>
        </p:spPr>
        <p:txBody>
          <a:bodyPr>
            <a:normAutofit lnSpcReduction="10000"/>
          </a:bodyPr>
          <a:lstStyle/>
          <a:p>
            <a:pPr>
              <a:lnSpc>
                <a:spcPct val="110000"/>
              </a:lnSpc>
            </a:pPr>
            <a:r>
              <a:rPr lang="en-US" sz="2600" dirty="0"/>
              <a:t>Aristocrats were born into money and inherited land and titles from their ancestors.</a:t>
            </a:r>
          </a:p>
          <a:p>
            <a:pPr>
              <a:lnSpc>
                <a:spcPct val="110000"/>
              </a:lnSpc>
            </a:pPr>
            <a:r>
              <a:rPr lang="en-US" sz="2600" dirty="0" smtClean="0"/>
              <a:t>This </a:t>
            </a:r>
            <a:r>
              <a:rPr lang="en-US" sz="2600" b="1" dirty="0" smtClean="0"/>
              <a:t>power</a:t>
            </a:r>
            <a:r>
              <a:rPr lang="en-US" sz="2600" b="1" dirty="0"/>
              <a:t>, land and wealth </a:t>
            </a:r>
            <a:r>
              <a:rPr lang="en-US" sz="2600" dirty="0" smtClean="0"/>
              <a:t>meant that they controlled </a:t>
            </a:r>
            <a:r>
              <a:rPr lang="en-US" sz="2600" dirty="0"/>
              <a:t>much of society</a:t>
            </a:r>
            <a:r>
              <a:rPr lang="en-US" sz="2600" dirty="0" smtClean="0"/>
              <a:t>.</a:t>
            </a:r>
          </a:p>
          <a:p>
            <a:pPr>
              <a:lnSpc>
                <a:spcPct val="110000"/>
              </a:lnSpc>
            </a:pPr>
            <a:r>
              <a:rPr lang="en-US" sz="2600" dirty="0"/>
              <a:t>By contrast, life was relatively hard for those at the bottom of the social hierarchy</a:t>
            </a:r>
            <a:r>
              <a:rPr lang="en-US" sz="2600" dirty="0" smtClean="0"/>
              <a:t>.</a:t>
            </a:r>
            <a:endParaRPr lang="en-US" sz="2600" dirty="0"/>
          </a:p>
          <a:p>
            <a:pPr>
              <a:lnSpc>
                <a:spcPct val="110000"/>
              </a:lnSpc>
            </a:pPr>
            <a:r>
              <a:rPr lang="en-US" sz="2600" dirty="0" smtClean="0"/>
              <a:t>In theory, it was seen as the </a:t>
            </a:r>
            <a:r>
              <a:rPr lang="en-US" sz="2600" b="1" dirty="0" smtClean="0"/>
              <a:t>duty</a:t>
            </a:r>
            <a:r>
              <a:rPr lang="en-US" sz="2600" dirty="0" smtClean="0"/>
              <a:t> of the aristocracy to behave charitably towards their social inferiors, but this was not always the case.</a:t>
            </a:r>
          </a:p>
          <a:p>
            <a:pPr>
              <a:lnSpc>
                <a:spcPct val="110000"/>
              </a:lnSpc>
            </a:pPr>
            <a:r>
              <a:rPr lang="en-US" sz="2600" dirty="0" smtClean="0"/>
              <a:t>Social conditioning mostly kept people in their ‘places’ as well as the lack of easy geographical mobility for most poorer people.</a:t>
            </a:r>
          </a:p>
          <a:p>
            <a:pPr>
              <a:lnSpc>
                <a:spcPct val="110000"/>
              </a:lnSpc>
            </a:pPr>
            <a:endParaRPr lang="en-US" dirty="0"/>
          </a:p>
          <a:p>
            <a:endParaRPr lang="en-US" dirty="0"/>
          </a:p>
        </p:txBody>
      </p:sp>
    </p:spTree>
    <p:extLst>
      <p:ext uri="{BB962C8B-B14F-4D97-AF65-F5344CB8AC3E}">
        <p14:creationId xmlns:p14="http://schemas.microsoft.com/office/powerpoint/2010/main" val="2485641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13"/>
            <a:ext cx="8229600" cy="1143000"/>
          </a:xfrm>
        </p:spPr>
        <p:txBody>
          <a:bodyPr>
            <a:normAutofit/>
          </a:bodyPr>
          <a:lstStyle/>
          <a:p>
            <a:r>
              <a:rPr lang="en-US" sz="4000" b="1" dirty="0" smtClean="0">
                <a:solidFill>
                  <a:schemeClr val="accent5">
                    <a:lumMod val="60000"/>
                    <a:lumOff val="40000"/>
                  </a:schemeClr>
                </a:solidFill>
              </a:rPr>
              <a:t>Social Mobility</a:t>
            </a:r>
            <a:endParaRPr lang="en-US" sz="4000" b="1" dirty="0">
              <a:solidFill>
                <a:schemeClr val="accent5">
                  <a:lumMod val="60000"/>
                  <a:lumOff val="40000"/>
                </a:schemeClr>
              </a:solidFill>
            </a:endParaRPr>
          </a:p>
        </p:txBody>
      </p:sp>
      <p:sp>
        <p:nvSpPr>
          <p:cNvPr id="3" name="Content Placeholder 2"/>
          <p:cNvSpPr>
            <a:spLocks noGrp="1"/>
          </p:cNvSpPr>
          <p:nvPr>
            <p:ph idx="1"/>
          </p:nvPr>
        </p:nvSpPr>
        <p:spPr>
          <a:xfrm>
            <a:off x="457200" y="1186713"/>
            <a:ext cx="8017267" cy="5356169"/>
          </a:xfrm>
        </p:spPr>
        <p:txBody>
          <a:bodyPr>
            <a:normAutofit fontScale="92500"/>
          </a:bodyPr>
          <a:lstStyle/>
          <a:p>
            <a:pPr>
              <a:lnSpc>
                <a:spcPct val="110000"/>
              </a:lnSpc>
            </a:pPr>
            <a:r>
              <a:rPr lang="en-US" sz="2600" dirty="0" smtClean="0"/>
              <a:t>Although opportunities were much less common than today, there were </a:t>
            </a:r>
            <a:r>
              <a:rPr lang="en-US" sz="2600" i="1" dirty="0" smtClean="0"/>
              <a:t>some</a:t>
            </a:r>
            <a:r>
              <a:rPr lang="en-US" sz="2600" dirty="0" smtClean="0"/>
              <a:t> possibilities for social advancement in Elizabethan society.</a:t>
            </a:r>
          </a:p>
          <a:p>
            <a:pPr>
              <a:lnSpc>
                <a:spcPct val="110000"/>
              </a:lnSpc>
            </a:pPr>
            <a:r>
              <a:rPr lang="en-US" sz="2600" dirty="0" smtClean="0"/>
              <a:t>The </a:t>
            </a:r>
            <a:r>
              <a:rPr lang="en-US" sz="2600" b="1" dirty="0" smtClean="0"/>
              <a:t>growth of trade </a:t>
            </a:r>
            <a:r>
              <a:rPr lang="en-US" sz="2600" dirty="0" smtClean="0"/>
              <a:t>and the </a:t>
            </a:r>
            <a:r>
              <a:rPr lang="en-US" sz="2600" b="1" dirty="0" smtClean="0"/>
              <a:t>development of skilled professions </a:t>
            </a:r>
            <a:r>
              <a:rPr lang="en-US" sz="2600" dirty="0" smtClean="0"/>
              <a:t>meant that some ordinary people could become wealthier and more powerful.</a:t>
            </a:r>
          </a:p>
          <a:p>
            <a:pPr>
              <a:lnSpc>
                <a:spcPct val="110000"/>
              </a:lnSpc>
            </a:pPr>
            <a:r>
              <a:rPr lang="en-US" sz="2600" dirty="0" smtClean="0"/>
              <a:t>Apprenticeships and more widely available education also helped to reduce the barriers between the social classes.</a:t>
            </a:r>
          </a:p>
          <a:p>
            <a:pPr>
              <a:lnSpc>
                <a:spcPct val="110000"/>
              </a:lnSpc>
            </a:pPr>
            <a:r>
              <a:rPr lang="en-US" sz="2600" dirty="0" smtClean="0"/>
              <a:t>Shakespeare himself benefitted from the money he earned in the theatre and moved into the lower ranks of the aristocracy. He even secured a </a:t>
            </a:r>
            <a:r>
              <a:rPr lang="en-US" sz="2600" b="1" dirty="0" smtClean="0"/>
              <a:t>coat of arms </a:t>
            </a:r>
            <a:r>
              <a:rPr lang="en-US" sz="2600" dirty="0" smtClean="0"/>
              <a:t>for his family.</a:t>
            </a:r>
          </a:p>
          <a:p>
            <a:pPr marL="0" indent="0">
              <a:buNone/>
            </a:pPr>
            <a:endParaRPr lang="en-US" dirty="0"/>
          </a:p>
        </p:txBody>
      </p:sp>
    </p:spTree>
    <p:extLst>
      <p:ext uri="{BB962C8B-B14F-4D97-AF65-F5344CB8AC3E}">
        <p14:creationId xmlns:p14="http://schemas.microsoft.com/office/powerpoint/2010/main" val="1576087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799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0"/>
            <a:ext cx="9143999" cy="6857999"/>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bg1"/>
                </a:solidFill>
              </a:rPr>
              <a:t>This is a picture of Shakespeare’s coat of arms depicted in stained glass in the Royal Shakespeare Theatre.</a:t>
            </a:r>
          </a:p>
        </p:txBody>
      </p:sp>
      <p:pic>
        <p:nvPicPr>
          <p:cNvPr id="5" name="Picture 4"/>
          <p:cNvPicPr>
            <a:picLocks noChangeAspect="1"/>
          </p:cNvPicPr>
          <p:nvPr/>
        </p:nvPicPr>
        <p:blipFill>
          <a:blip r:embed="rId2"/>
          <a:stretch>
            <a:fillRect/>
          </a:stretch>
        </p:blipFill>
        <p:spPr>
          <a:xfrm>
            <a:off x="1994864" y="267039"/>
            <a:ext cx="5315452" cy="5632968"/>
          </a:xfrm>
          <a:prstGeom prst="rect">
            <a:avLst/>
          </a:prstGeom>
        </p:spPr>
      </p:pic>
      <p:sp>
        <p:nvSpPr>
          <p:cNvPr id="3" name="TextBox 2"/>
          <p:cNvSpPr txBox="1"/>
          <p:nvPr/>
        </p:nvSpPr>
        <p:spPr>
          <a:xfrm>
            <a:off x="1994864" y="5950999"/>
            <a:ext cx="5410864" cy="923330"/>
          </a:xfrm>
          <a:prstGeom prst="rect">
            <a:avLst/>
          </a:prstGeom>
          <a:noFill/>
        </p:spPr>
        <p:txBody>
          <a:bodyPr wrap="square" rtlCol="0">
            <a:spAutoFit/>
          </a:bodyPr>
          <a:lstStyle/>
          <a:p>
            <a:r>
              <a:rPr lang="en-US" dirty="0">
                <a:solidFill>
                  <a:srgbClr val="FFFFFF"/>
                </a:solidFill>
              </a:rPr>
              <a:t>This is a picture of Shakespeare’s coat of arms depicted in stained glass in the Royal Shakespeare Theatre.</a:t>
            </a:r>
          </a:p>
          <a:p>
            <a:endParaRPr lang="en-US" dirty="0"/>
          </a:p>
        </p:txBody>
      </p:sp>
    </p:spTree>
    <p:extLst>
      <p:ext uri="{BB962C8B-B14F-4D97-AF65-F5344CB8AC3E}">
        <p14:creationId xmlns:p14="http://schemas.microsoft.com/office/powerpoint/2010/main" val="155682228"/>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59158</TotalTime>
  <Words>1877</Words>
  <Application>Microsoft Office PowerPoint</Application>
  <PresentationFormat>On-screen Show (4:3)</PresentationFormat>
  <Paragraphs>158</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Black</vt:lpstr>
      <vt:lpstr>PowerPoint Presentation</vt:lpstr>
      <vt:lpstr>  Key Contexts for Shakespeare’s  Richard II    Context 1 –  Elizabethan Society: Social Class and Gender </vt:lpstr>
      <vt:lpstr>Richard II and the Elizabethan World</vt:lpstr>
      <vt:lpstr>Elizabeth I</vt:lpstr>
      <vt:lpstr>Social Class in Elizabethan England</vt:lpstr>
      <vt:lpstr>PowerPoint Presentation</vt:lpstr>
      <vt:lpstr>The Social Hierarchy</vt:lpstr>
      <vt:lpstr>Social Mobility</vt:lpstr>
      <vt:lpstr>PowerPoint Presentation</vt:lpstr>
      <vt:lpstr>Attitudes to Social Mobility</vt:lpstr>
      <vt:lpstr>Women in Elizabethan England</vt:lpstr>
      <vt:lpstr>The Patriarchal Household</vt:lpstr>
      <vt:lpstr>Inheritance</vt:lpstr>
      <vt:lpstr>Women and Marriage</vt:lpstr>
      <vt:lpstr>Work and Education for Women</vt:lpstr>
      <vt:lpstr>Gender Roles: Women</vt:lpstr>
      <vt:lpstr>The Four Virtues: Obedience</vt:lpstr>
      <vt:lpstr>The Four Virtues: Chastity</vt:lpstr>
      <vt:lpstr>The Four Virtues: Silence</vt:lpstr>
      <vt:lpstr>The Four Virtues: Piety</vt:lpstr>
      <vt:lpstr>Elizabeth I: A Female King?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Contexts for Shakespeare’s  Twelfth Night    Context 4: Society in Elizabethan Times</dc:title>
  <dc:creator>Rachel Waring</dc:creator>
  <cp:lastModifiedBy>Bob</cp:lastModifiedBy>
  <cp:revision>73</cp:revision>
  <dcterms:created xsi:type="dcterms:W3CDTF">2017-01-13T16:15:24Z</dcterms:created>
  <dcterms:modified xsi:type="dcterms:W3CDTF">2017-05-03T09:08:16Z</dcterms:modified>
</cp:coreProperties>
</file>