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332" r:id="rId6"/>
    <p:sldId id="354" r:id="rId7"/>
    <p:sldId id="355" r:id="rId8"/>
    <p:sldId id="356" r:id="rId9"/>
    <p:sldId id="357" r:id="rId10"/>
    <p:sldId id="358" r:id="rId11"/>
    <p:sldId id="361" r:id="rId12"/>
    <p:sldId id="265" r:id="rId13"/>
    <p:sldId id="271" r:id="rId14"/>
    <p:sldId id="267" r:id="rId15"/>
    <p:sldId id="268" r:id="rId16"/>
    <p:sldId id="262"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CE7D4"/>
    <a:srgbClr val="548235"/>
    <a:srgbClr val="1F497D"/>
    <a:srgbClr val="F0F7FA"/>
    <a:srgbClr val="EBF5F9"/>
    <a:srgbClr val="FCFEFE"/>
    <a:srgbClr val="F2F7FC"/>
    <a:srgbClr val="E7F0F9"/>
    <a:srgbClr val="FDF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4" autoAdjust="0"/>
    <p:restoredTop sz="94660"/>
  </p:normalViewPr>
  <p:slideViewPr>
    <p:cSldViewPr snapToGrid="0">
      <p:cViewPr varScale="1">
        <p:scale>
          <a:sx n="86" d="100"/>
          <a:sy n="86" d="100"/>
        </p:scale>
        <p:origin x="5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Wyer" userId="88dd2d57-f6cf-43b2-8a15-e16decc0b161" providerId="ADAL" clId="{7CAAEF50-2433-427B-B55C-461A9CD17652}"/>
    <pc:docChg chg="undo custSel delSld modSld">
      <pc:chgData name="Jessica Wyer" userId="88dd2d57-f6cf-43b2-8a15-e16decc0b161" providerId="ADAL" clId="{7CAAEF50-2433-427B-B55C-461A9CD17652}" dt="2022-06-17T13:31:40.345" v="231" actId="207"/>
      <pc:docMkLst>
        <pc:docMk/>
      </pc:docMkLst>
      <pc:sldChg chg="modSp mod">
        <pc:chgData name="Jessica Wyer" userId="88dd2d57-f6cf-43b2-8a15-e16decc0b161" providerId="ADAL" clId="{7CAAEF50-2433-427B-B55C-461A9CD17652}" dt="2022-06-17T13:29:12.591" v="187" actId="20577"/>
        <pc:sldMkLst>
          <pc:docMk/>
          <pc:sldMk cId="2893543999" sldId="265"/>
        </pc:sldMkLst>
        <pc:spChg chg="mod">
          <ac:chgData name="Jessica Wyer" userId="88dd2d57-f6cf-43b2-8a15-e16decc0b161" providerId="ADAL" clId="{7CAAEF50-2433-427B-B55C-461A9CD17652}" dt="2022-06-17T13:29:12.591" v="187" actId="20577"/>
          <ac:spMkLst>
            <pc:docMk/>
            <pc:sldMk cId="2893543999" sldId="265"/>
            <ac:spMk id="3" creationId="{00000000-0000-0000-0000-000000000000}"/>
          </ac:spMkLst>
        </pc:spChg>
      </pc:sldChg>
      <pc:sldChg chg="modSp mod">
        <pc:chgData name="Jessica Wyer" userId="88dd2d57-f6cf-43b2-8a15-e16decc0b161" providerId="ADAL" clId="{7CAAEF50-2433-427B-B55C-461A9CD17652}" dt="2022-06-17T13:31:13.144" v="230" actId="20577"/>
        <pc:sldMkLst>
          <pc:docMk/>
          <pc:sldMk cId="526050490" sldId="267"/>
        </pc:sldMkLst>
        <pc:spChg chg="mod">
          <ac:chgData name="Jessica Wyer" userId="88dd2d57-f6cf-43b2-8a15-e16decc0b161" providerId="ADAL" clId="{7CAAEF50-2433-427B-B55C-461A9CD17652}" dt="2022-06-17T13:31:13.144" v="230" actId="20577"/>
          <ac:spMkLst>
            <pc:docMk/>
            <pc:sldMk cId="526050490" sldId="267"/>
            <ac:spMk id="3" creationId="{00000000-0000-0000-0000-000000000000}"/>
          </ac:spMkLst>
        </pc:spChg>
      </pc:sldChg>
      <pc:sldChg chg="modSp mod">
        <pc:chgData name="Jessica Wyer" userId="88dd2d57-f6cf-43b2-8a15-e16decc0b161" providerId="ADAL" clId="{7CAAEF50-2433-427B-B55C-461A9CD17652}" dt="2022-06-17T13:31:40.345" v="231" actId="207"/>
        <pc:sldMkLst>
          <pc:docMk/>
          <pc:sldMk cId="271223370" sldId="272"/>
        </pc:sldMkLst>
        <pc:spChg chg="mod">
          <ac:chgData name="Jessica Wyer" userId="88dd2d57-f6cf-43b2-8a15-e16decc0b161" providerId="ADAL" clId="{7CAAEF50-2433-427B-B55C-461A9CD17652}" dt="2022-06-17T13:31:40.345" v="231" actId="207"/>
          <ac:spMkLst>
            <pc:docMk/>
            <pc:sldMk cId="271223370" sldId="272"/>
            <ac:spMk id="3" creationId="{98856C3E-F9DD-4691-9F65-97188A86A1F4}"/>
          </ac:spMkLst>
        </pc:spChg>
      </pc:sldChg>
      <pc:sldChg chg="del">
        <pc:chgData name="Jessica Wyer" userId="88dd2d57-f6cf-43b2-8a15-e16decc0b161" providerId="ADAL" clId="{7CAAEF50-2433-427B-B55C-461A9CD17652}" dt="2022-06-17T13:23:13.246" v="0" actId="2696"/>
        <pc:sldMkLst>
          <pc:docMk/>
          <pc:sldMk cId="0" sldId="353"/>
        </pc:sldMkLst>
      </pc:sldChg>
      <pc:sldChg chg="modSp mod">
        <pc:chgData name="Jessica Wyer" userId="88dd2d57-f6cf-43b2-8a15-e16decc0b161" providerId="ADAL" clId="{7CAAEF50-2433-427B-B55C-461A9CD17652}" dt="2022-06-17T13:23:34.729" v="1" actId="27107"/>
        <pc:sldMkLst>
          <pc:docMk/>
          <pc:sldMk cId="3256985208" sldId="355"/>
        </pc:sldMkLst>
        <pc:spChg chg="mod">
          <ac:chgData name="Jessica Wyer" userId="88dd2d57-f6cf-43b2-8a15-e16decc0b161" providerId="ADAL" clId="{7CAAEF50-2433-427B-B55C-461A9CD17652}" dt="2022-06-17T13:23:34.729" v="1" actId="27107"/>
          <ac:spMkLst>
            <pc:docMk/>
            <pc:sldMk cId="3256985208" sldId="355"/>
            <ac:spMk id="10243" creationId="{9112A0E6-E223-42B1-967D-2AD9B675F463}"/>
          </ac:spMkLst>
        </pc:spChg>
      </pc:sldChg>
      <pc:sldChg chg="modSp mod">
        <pc:chgData name="Jessica Wyer" userId="88dd2d57-f6cf-43b2-8a15-e16decc0b161" providerId="ADAL" clId="{7CAAEF50-2433-427B-B55C-461A9CD17652}" dt="2022-06-17T13:24:09.561" v="2" actId="20577"/>
        <pc:sldMkLst>
          <pc:docMk/>
          <pc:sldMk cId="1014583795" sldId="357"/>
        </pc:sldMkLst>
        <pc:spChg chg="mod">
          <ac:chgData name="Jessica Wyer" userId="88dd2d57-f6cf-43b2-8a15-e16decc0b161" providerId="ADAL" clId="{7CAAEF50-2433-427B-B55C-461A9CD17652}" dt="2022-06-17T13:24:09.561" v="2" actId="20577"/>
          <ac:spMkLst>
            <pc:docMk/>
            <pc:sldMk cId="1014583795" sldId="357"/>
            <ac:spMk id="6" creationId="{E99DB544-E796-4F6A-B719-D832287C2DAF}"/>
          </ac:spMkLst>
        </pc:spChg>
      </pc:sldChg>
      <pc:sldChg chg="modSp mod">
        <pc:chgData name="Jessica Wyer" userId="88dd2d57-f6cf-43b2-8a15-e16decc0b161" providerId="ADAL" clId="{7CAAEF50-2433-427B-B55C-461A9CD17652}" dt="2022-06-17T13:28:00" v="175" actId="20577"/>
        <pc:sldMkLst>
          <pc:docMk/>
          <pc:sldMk cId="706495833" sldId="358"/>
        </pc:sldMkLst>
        <pc:spChg chg="mod">
          <ac:chgData name="Jessica Wyer" userId="88dd2d57-f6cf-43b2-8a15-e16decc0b161" providerId="ADAL" clId="{7CAAEF50-2433-427B-B55C-461A9CD17652}" dt="2022-06-17T13:28:00" v="175" actId="20577"/>
          <ac:spMkLst>
            <pc:docMk/>
            <pc:sldMk cId="706495833" sldId="358"/>
            <ac:spMk id="10243" creationId="{9112A0E6-E223-42B1-967D-2AD9B675F463}"/>
          </ac:spMkLst>
        </pc:spChg>
      </pc:sldChg>
      <pc:sldChg chg="del">
        <pc:chgData name="Jessica Wyer" userId="88dd2d57-f6cf-43b2-8a15-e16decc0b161" providerId="ADAL" clId="{7CAAEF50-2433-427B-B55C-461A9CD17652}" dt="2022-06-17T13:29:17.486" v="188" actId="2696"/>
        <pc:sldMkLst>
          <pc:docMk/>
          <pc:sldMk cId="2727790255" sldId="359"/>
        </pc:sldMkLst>
      </pc:sldChg>
      <pc:sldChg chg="del">
        <pc:chgData name="Jessica Wyer" userId="88dd2d57-f6cf-43b2-8a15-e16decc0b161" providerId="ADAL" clId="{7CAAEF50-2433-427B-B55C-461A9CD17652}" dt="2022-06-17T13:29:41.132" v="189" actId="2696"/>
        <pc:sldMkLst>
          <pc:docMk/>
          <pc:sldMk cId="921729327" sldId="360"/>
        </pc:sldMkLst>
      </pc:sldChg>
    </pc:docChg>
  </pc:docChgLst>
  <pc:docChgLst>
    <pc:chgData name="Jessica Wyer" userId="88dd2d57-f6cf-43b2-8a15-e16decc0b161" providerId="ADAL" clId="{A1A7D656-768A-41E5-8455-1689FEEBD85A}"/>
    <pc:docChg chg="undo custSel addSld delSld modSld">
      <pc:chgData name="Jessica Wyer" userId="88dd2d57-f6cf-43b2-8a15-e16decc0b161" providerId="ADAL" clId="{A1A7D656-768A-41E5-8455-1689FEEBD85A}" dt="2022-03-17T17:25:11.563" v="432"/>
      <pc:docMkLst>
        <pc:docMk/>
      </pc:docMkLst>
      <pc:sldChg chg="modSp del mod">
        <pc:chgData name="Jessica Wyer" userId="88dd2d57-f6cf-43b2-8a15-e16decc0b161" providerId="ADAL" clId="{A1A7D656-768A-41E5-8455-1689FEEBD85A}" dt="2022-03-17T17:20:49.571" v="362" actId="2696"/>
        <pc:sldMkLst>
          <pc:docMk/>
          <pc:sldMk cId="4267556286" sldId="259"/>
        </pc:sldMkLst>
        <pc:spChg chg="mod">
          <ac:chgData name="Jessica Wyer" userId="88dd2d57-f6cf-43b2-8a15-e16decc0b161" providerId="ADAL" clId="{A1A7D656-768A-41E5-8455-1689FEEBD85A}" dt="2022-03-17T12:55:17.255" v="1" actId="255"/>
          <ac:spMkLst>
            <pc:docMk/>
            <pc:sldMk cId="4267556286" sldId="259"/>
            <ac:spMk id="3" creationId="{00000000-0000-0000-0000-000000000000}"/>
          </ac:spMkLst>
        </pc:spChg>
      </pc:sldChg>
      <pc:sldChg chg="del">
        <pc:chgData name="Jessica Wyer" userId="88dd2d57-f6cf-43b2-8a15-e16decc0b161" providerId="ADAL" clId="{A1A7D656-768A-41E5-8455-1689FEEBD85A}" dt="2022-03-17T12:54:52.519" v="0" actId="2696"/>
        <pc:sldMkLst>
          <pc:docMk/>
          <pc:sldMk cId="2679814582" sldId="261"/>
        </pc:sldMkLst>
      </pc:sldChg>
      <pc:sldChg chg="delSp modSp mod">
        <pc:chgData name="Jessica Wyer" userId="88dd2d57-f6cf-43b2-8a15-e16decc0b161" providerId="ADAL" clId="{A1A7D656-768A-41E5-8455-1689FEEBD85A}" dt="2022-03-17T17:25:11.563" v="432"/>
        <pc:sldMkLst>
          <pc:docMk/>
          <pc:sldMk cId="2893543999" sldId="265"/>
        </pc:sldMkLst>
        <pc:spChg chg="mod topLvl">
          <ac:chgData name="Jessica Wyer" userId="88dd2d57-f6cf-43b2-8a15-e16decc0b161" providerId="ADAL" clId="{A1A7D656-768A-41E5-8455-1689FEEBD85A}" dt="2022-03-17T17:25:11.563" v="432"/>
          <ac:spMkLst>
            <pc:docMk/>
            <pc:sldMk cId="2893543999" sldId="265"/>
            <ac:spMk id="9" creationId="{EB45D7EC-5FE2-4B39-B61D-C6FCEE012001}"/>
          </ac:spMkLst>
        </pc:spChg>
        <pc:grpChg chg="del">
          <ac:chgData name="Jessica Wyer" userId="88dd2d57-f6cf-43b2-8a15-e16decc0b161" providerId="ADAL" clId="{A1A7D656-768A-41E5-8455-1689FEEBD85A}" dt="2022-03-17T17:23:48.481" v="426" actId="165"/>
          <ac:grpSpMkLst>
            <pc:docMk/>
            <pc:sldMk cId="2893543999" sldId="265"/>
            <ac:grpSpMk id="10" creationId="{F3ED38E6-5470-48B8-99D9-6BA7E9FAB553}"/>
          </ac:grpSpMkLst>
        </pc:grpChg>
        <pc:picChg chg="mod topLvl">
          <ac:chgData name="Jessica Wyer" userId="88dd2d57-f6cf-43b2-8a15-e16decc0b161" providerId="ADAL" clId="{A1A7D656-768A-41E5-8455-1689FEEBD85A}" dt="2022-03-17T17:25:11.563" v="432"/>
          <ac:picMkLst>
            <pc:docMk/>
            <pc:sldMk cId="2893543999" sldId="265"/>
            <ac:picMk id="8" creationId="{AF5EEE1C-D383-4994-8D61-A8DDAB0B141E}"/>
          </ac:picMkLst>
        </pc:picChg>
      </pc:sldChg>
      <pc:sldChg chg="addSp delSp modSp mod">
        <pc:chgData name="Jessica Wyer" userId="88dd2d57-f6cf-43b2-8a15-e16decc0b161" providerId="ADAL" clId="{A1A7D656-768A-41E5-8455-1689FEEBD85A}" dt="2022-03-17T17:23:20.923" v="425" actId="20577"/>
        <pc:sldMkLst>
          <pc:docMk/>
          <pc:sldMk cId="706495833" sldId="358"/>
        </pc:sldMkLst>
        <pc:spChg chg="mod">
          <ac:chgData name="Jessica Wyer" userId="88dd2d57-f6cf-43b2-8a15-e16decc0b161" providerId="ADAL" clId="{A1A7D656-768A-41E5-8455-1689FEEBD85A}" dt="2022-03-17T17:20:59.177" v="365" actId="1076"/>
          <ac:spMkLst>
            <pc:docMk/>
            <pc:sldMk cId="706495833" sldId="358"/>
            <ac:spMk id="10242" creationId="{462D5CFC-D8AF-4902-8F39-C93F22E22416}"/>
          </ac:spMkLst>
        </pc:spChg>
        <pc:spChg chg="mod">
          <ac:chgData name="Jessica Wyer" userId="88dd2d57-f6cf-43b2-8a15-e16decc0b161" providerId="ADAL" clId="{A1A7D656-768A-41E5-8455-1689FEEBD85A}" dt="2022-03-17T17:23:20.923" v="425" actId="20577"/>
          <ac:spMkLst>
            <pc:docMk/>
            <pc:sldMk cId="706495833" sldId="358"/>
            <ac:spMk id="10243" creationId="{9112A0E6-E223-42B1-967D-2AD9B675F463}"/>
          </ac:spMkLst>
        </pc:spChg>
        <pc:picChg chg="add del mod">
          <ac:chgData name="Jessica Wyer" userId="88dd2d57-f6cf-43b2-8a15-e16decc0b161" providerId="ADAL" clId="{A1A7D656-768A-41E5-8455-1689FEEBD85A}" dt="2022-03-17T13:02:38.053" v="45" actId="478"/>
          <ac:picMkLst>
            <pc:docMk/>
            <pc:sldMk cId="706495833" sldId="358"/>
            <ac:picMk id="2" creationId="{4114DF8D-2B68-4905-AED3-8D7CCE8D28E5}"/>
          </ac:picMkLst>
        </pc:picChg>
        <pc:picChg chg="add mod modCrop">
          <ac:chgData name="Jessica Wyer" userId="88dd2d57-f6cf-43b2-8a15-e16decc0b161" providerId="ADAL" clId="{A1A7D656-768A-41E5-8455-1689FEEBD85A}" dt="2022-03-17T17:21:03.560" v="366" actId="1076"/>
          <ac:picMkLst>
            <pc:docMk/>
            <pc:sldMk cId="706495833" sldId="358"/>
            <ac:picMk id="4" creationId="{5A96D64B-B260-49E4-B6B4-D2DAF22C5E16}"/>
          </ac:picMkLst>
        </pc:picChg>
      </pc:sldChg>
      <pc:sldChg chg="addSp delSp modSp add mod">
        <pc:chgData name="Jessica Wyer" userId="88dd2d57-f6cf-43b2-8a15-e16decc0b161" providerId="ADAL" clId="{A1A7D656-768A-41E5-8455-1689FEEBD85A}" dt="2022-03-17T17:20:36.715" v="361" actId="20577"/>
        <pc:sldMkLst>
          <pc:docMk/>
          <pc:sldMk cId="3457256569" sldId="361"/>
        </pc:sldMkLst>
        <pc:spChg chg="mod">
          <ac:chgData name="Jessica Wyer" userId="88dd2d57-f6cf-43b2-8a15-e16decc0b161" providerId="ADAL" clId="{A1A7D656-768A-41E5-8455-1689FEEBD85A}" dt="2022-03-17T13:15:06.569" v="320" actId="1076"/>
          <ac:spMkLst>
            <pc:docMk/>
            <pc:sldMk cId="3457256569" sldId="361"/>
            <ac:spMk id="10242" creationId="{462D5CFC-D8AF-4902-8F39-C93F22E22416}"/>
          </ac:spMkLst>
        </pc:spChg>
        <pc:spChg chg="mod">
          <ac:chgData name="Jessica Wyer" userId="88dd2d57-f6cf-43b2-8a15-e16decc0b161" providerId="ADAL" clId="{A1A7D656-768A-41E5-8455-1689FEEBD85A}" dt="2022-03-17T17:20:36.715" v="361" actId="20577"/>
          <ac:spMkLst>
            <pc:docMk/>
            <pc:sldMk cId="3457256569" sldId="361"/>
            <ac:spMk id="10243" creationId="{9112A0E6-E223-42B1-967D-2AD9B675F463}"/>
          </ac:spMkLst>
        </pc:spChg>
        <pc:picChg chg="add del mod">
          <ac:chgData name="Jessica Wyer" userId="88dd2d57-f6cf-43b2-8a15-e16decc0b161" providerId="ADAL" clId="{A1A7D656-768A-41E5-8455-1689FEEBD85A}" dt="2022-03-17T13:14:56.740" v="316" actId="478"/>
          <ac:picMkLst>
            <pc:docMk/>
            <pc:sldMk cId="3457256569" sldId="361"/>
            <ac:picMk id="3" creationId="{C4672A73-DE99-4D53-9D52-EED7F94028D1}"/>
          </ac:picMkLst>
        </pc:picChg>
        <pc:picChg chg="del">
          <ac:chgData name="Jessica Wyer" userId="88dd2d57-f6cf-43b2-8a15-e16decc0b161" providerId="ADAL" clId="{A1A7D656-768A-41E5-8455-1689FEEBD85A}" dt="2022-03-17T13:14:01.900" v="308" actId="478"/>
          <ac:picMkLst>
            <pc:docMk/>
            <pc:sldMk cId="3457256569" sldId="361"/>
            <ac:picMk id="4" creationId="{5A96D64B-B260-49E4-B6B4-D2DAF22C5E16}"/>
          </ac:picMkLst>
        </pc:picChg>
        <pc:picChg chg="add mod">
          <ac:chgData name="Jessica Wyer" userId="88dd2d57-f6cf-43b2-8a15-e16decc0b161" providerId="ADAL" clId="{A1A7D656-768A-41E5-8455-1689FEEBD85A}" dt="2022-03-17T13:15:03.817" v="319" actId="1076"/>
          <ac:picMkLst>
            <pc:docMk/>
            <pc:sldMk cId="3457256569" sldId="361"/>
            <ac:picMk id="6" creationId="{5CCB1821-E83F-4724-9CB0-045BF6ACF7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B55E2-CD53-44EF-989F-2D8C64062965}"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86A62-35B4-46C8-BBB9-123D3F7CC7C5}" type="slidenum">
              <a:rPr lang="en-GB" smtClean="0"/>
              <a:t>‹#›</a:t>
            </a:fld>
            <a:endParaRPr lang="en-GB"/>
          </a:p>
        </p:txBody>
      </p:sp>
    </p:spTree>
    <p:extLst>
      <p:ext uri="{BB962C8B-B14F-4D97-AF65-F5344CB8AC3E}">
        <p14:creationId xmlns:p14="http://schemas.microsoft.com/office/powerpoint/2010/main" val="369856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0CC942-A40F-47B5-9D3C-EF5FFCE13921}"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138034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0CC942-A40F-47B5-9D3C-EF5FFCE13921}"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293869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0CC942-A40F-47B5-9D3C-EF5FFCE13921}"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126602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6274-A6E8-4349-8655-D880C5389E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7F9563-AB75-428E-86A8-4C732FC8D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A55C67-FFC6-4CEF-ACDC-17E58AC1BAB5}"/>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5" name="Footer Placeholder 4">
            <a:extLst>
              <a:ext uri="{FF2B5EF4-FFF2-40B4-BE49-F238E27FC236}">
                <a16:creationId xmlns:a16="http://schemas.microsoft.com/office/drawing/2014/main" id="{62EED3EA-E7DE-484C-976D-AC24EE73C8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C1464-AEA2-4326-94AB-70D1C43385E5}"/>
              </a:ext>
            </a:extLst>
          </p:cNvPr>
          <p:cNvSpPr>
            <a:spLocks noGrp="1"/>
          </p:cNvSpPr>
          <p:nvPr>
            <p:ph type="sldNum" sz="quarter" idx="12"/>
          </p:nvPr>
        </p:nvSpPr>
        <p:spPr/>
        <p:txBody>
          <a:bodyPr/>
          <a:lstStyle/>
          <a:p>
            <a:fld id="{D51E38A2-3505-455E-ABF0-C8174985C662}" type="slidenum">
              <a:rPr lang="en-GB" smtClean="0"/>
              <a:t>‹#›</a:t>
            </a:fld>
            <a:endParaRPr lang="en-GB"/>
          </a:p>
        </p:txBody>
      </p:sp>
    </p:spTree>
    <p:extLst>
      <p:ext uri="{BB962C8B-B14F-4D97-AF65-F5344CB8AC3E}">
        <p14:creationId xmlns:p14="http://schemas.microsoft.com/office/powerpoint/2010/main" val="246599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C0BD-B628-4291-A7CC-69585C5AE6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76CA8A-9597-43D2-AB54-1BB25984F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9AED1-13CC-46B5-90F3-5E067F46746A}"/>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5" name="Footer Placeholder 4">
            <a:extLst>
              <a:ext uri="{FF2B5EF4-FFF2-40B4-BE49-F238E27FC236}">
                <a16:creationId xmlns:a16="http://schemas.microsoft.com/office/drawing/2014/main" id="{1D55F9EC-FC85-4679-A185-82B376AEB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AC94A3-3595-4F08-9A5F-5A8FEE190359}"/>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229555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4066-3FCF-4BA0-81D5-8ABD051416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EB3981-A2DB-4D72-BD6C-9F82CB072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12BF50-2D17-4874-AEF4-F76FD863AB25}"/>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5" name="Footer Placeholder 4">
            <a:extLst>
              <a:ext uri="{FF2B5EF4-FFF2-40B4-BE49-F238E27FC236}">
                <a16:creationId xmlns:a16="http://schemas.microsoft.com/office/drawing/2014/main" id="{A47E24DC-E53A-421B-A6B5-99DEA69191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669C5-72E8-43A8-95FA-563F539F1738}"/>
              </a:ext>
            </a:extLst>
          </p:cNvPr>
          <p:cNvSpPr>
            <a:spLocks noGrp="1"/>
          </p:cNvSpPr>
          <p:nvPr>
            <p:ph type="sldNum" sz="quarter" idx="12"/>
          </p:nvPr>
        </p:nvSpPr>
        <p:spPr/>
        <p:txBody>
          <a:bodyPr/>
          <a:lstStyle/>
          <a:p>
            <a:fld id="{D51E38A2-3505-455E-ABF0-C8174985C662}" type="slidenum">
              <a:rPr lang="en-GB" smtClean="0"/>
              <a:t>‹#›</a:t>
            </a:fld>
            <a:endParaRPr lang="en-GB"/>
          </a:p>
        </p:txBody>
      </p:sp>
    </p:spTree>
    <p:extLst>
      <p:ext uri="{BB962C8B-B14F-4D97-AF65-F5344CB8AC3E}">
        <p14:creationId xmlns:p14="http://schemas.microsoft.com/office/powerpoint/2010/main" val="64302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883A-1D9D-4A9F-873B-66EEBF9BB1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1F48AD-ADC4-4BA2-9F33-5C4093A55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5B9DDB-E6F0-4F53-A201-9DAAB46216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C43174-F1B2-4CEC-B6C1-A71CE1FA0DB5}"/>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6" name="Footer Placeholder 5">
            <a:extLst>
              <a:ext uri="{FF2B5EF4-FFF2-40B4-BE49-F238E27FC236}">
                <a16:creationId xmlns:a16="http://schemas.microsoft.com/office/drawing/2014/main" id="{A0AF02AA-BD73-4E19-B7FF-EEC89D248F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81BE32-46D2-473F-940F-976F2233C44C}"/>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2172771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CB09-4B6E-4824-A21C-8DF1A51BB7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B4D17-1038-40D9-8F86-CDCE68DA9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62628F-E437-415B-B796-1429EAB42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5ADAE9-A852-4D42-8831-C0265D7F08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E1BE5-DC8C-413D-86B7-7BC4C478D9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BC7113-A83B-4EE1-8077-5CECEC1C9F37}"/>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8" name="Footer Placeholder 7">
            <a:extLst>
              <a:ext uri="{FF2B5EF4-FFF2-40B4-BE49-F238E27FC236}">
                <a16:creationId xmlns:a16="http://schemas.microsoft.com/office/drawing/2014/main" id="{64C9F7B8-5AE5-4F88-B43C-0D3E9A3DB1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7E0C0A-7105-4767-8D07-8CE78E870B99}"/>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175729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6332-C706-4E53-98D1-AE10553F5D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DEFA93-BF2F-4D78-9FAE-DF1FC77485AB}"/>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4" name="Footer Placeholder 3">
            <a:extLst>
              <a:ext uri="{FF2B5EF4-FFF2-40B4-BE49-F238E27FC236}">
                <a16:creationId xmlns:a16="http://schemas.microsoft.com/office/drawing/2014/main" id="{47B480B6-5F11-4992-927A-B37BA6B92C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FAFB4E-50BC-4C15-A4A9-A8263503591D}"/>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240368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C748C-EFA7-4441-A4CC-BC8D7C9D89DC}"/>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3" name="Footer Placeholder 2">
            <a:extLst>
              <a:ext uri="{FF2B5EF4-FFF2-40B4-BE49-F238E27FC236}">
                <a16:creationId xmlns:a16="http://schemas.microsoft.com/office/drawing/2014/main" id="{50165A42-F85D-4702-8587-B571984429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6F8E14-E7D0-4F60-AF7A-CEC1C196E5F9}"/>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3681716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A5CC-9FFB-4D99-9EFD-8D39E898F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28B4A8-3721-4207-B613-37EFE7768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AB51C6-9276-4FC8-A74C-0748CA0EA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2C2EB-434A-4916-A311-967586550F2F}"/>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6" name="Footer Placeholder 5">
            <a:extLst>
              <a:ext uri="{FF2B5EF4-FFF2-40B4-BE49-F238E27FC236}">
                <a16:creationId xmlns:a16="http://schemas.microsoft.com/office/drawing/2014/main" id="{835E1118-9DC1-4BD9-96BD-9C0CB60260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A94FC2-A0FD-4BF7-9DEC-0CFDC82D3CBD}"/>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198023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0CC942-A40F-47B5-9D3C-EF5FFCE13921}"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4094506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1CEE-E821-4E6E-A184-6BB9CF40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0FB7CC-D869-4343-ABFA-AFB754F1E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8545AC-2A69-4BE6-8EF8-57C1A8DDC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4B4F0-A991-4FCA-B25C-06F2573DD0FD}"/>
              </a:ext>
            </a:extLst>
          </p:cNvPr>
          <p:cNvSpPr>
            <a:spLocks noGrp="1"/>
          </p:cNvSpPr>
          <p:nvPr>
            <p:ph type="dt" sz="half" idx="10"/>
          </p:nvPr>
        </p:nvSpPr>
        <p:spPr/>
        <p:txBody>
          <a:bodyPr/>
          <a:lstStyle/>
          <a:p>
            <a:fld id="{DF0600AA-EF73-4264-888A-29EA3CD7DAE8}" type="datetimeFigureOut">
              <a:rPr lang="en-GB" smtClean="0"/>
              <a:t>17/06/2022</a:t>
            </a:fld>
            <a:endParaRPr lang="en-GB"/>
          </a:p>
        </p:txBody>
      </p:sp>
      <p:sp>
        <p:nvSpPr>
          <p:cNvPr id="6" name="Footer Placeholder 5">
            <a:extLst>
              <a:ext uri="{FF2B5EF4-FFF2-40B4-BE49-F238E27FC236}">
                <a16:creationId xmlns:a16="http://schemas.microsoft.com/office/drawing/2014/main" id="{AC46E0A6-258B-4DE7-9B6A-5F767E8947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B9303-2AE8-43B5-B193-71C29BBB3A45}"/>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85196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7736-BF67-4FF2-AC11-E9D30B8F00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45DB44-7297-4AEF-87EB-0403C292C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81BFB1-EE85-4891-934C-1208B874E615}"/>
              </a:ext>
            </a:extLst>
          </p:cNvPr>
          <p:cNvSpPr>
            <a:spLocks noGrp="1"/>
          </p:cNvSpPr>
          <p:nvPr>
            <p:ph type="dt" sz="half" idx="10"/>
          </p:nvPr>
        </p:nvSpPr>
        <p:spPr/>
        <p:txBody>
          <a:bodyPr/>
          <a:lstStyle/>
          <a:p>
            <a:fld id="{C05DC7F2-950B-4990-BF64-B74F432A4FDB}" type="datetimeFigureOut">
              <a:rPr lang="en-GB" smtClean="0"/>
              <a:t>17/06/2022</a:t>
            </a:fld>
            <a:endParaRPr lang="en-GB"/>
          </a:p>
        </p:txBody>
      </p:sp>
      <p:sp>
        <p:nvSpPr>
          <p:cNvPr id="5" name="Footer Placeholder 4">
            <a:extLst>
              <a:ext uri="{FF2B5EF4-FFF2-40B4-BE49-F238E27FC236}">
                <a16:creationId xmlns:a16="http://schemas.microsoft.com/office/drawing/2014/main" id="{74AE39B5-40DF-4CDA-ACC0-8948D4C2E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8917D-AD1D-4D55-8E1C-A6EEE8FC6F40}"/>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2656992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8F8FC2-FD2F-467D-A2E5-505C51EC39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A0741C-1BB2-4963-91C3-0B94FED27E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F7AA7D-E29D-4B5C-8CB9-2F64F509F30A}"/>
              </a:ext>
            </a:extLst>
          </p:cNvPr>
          <p:cNvSpPr>
            <a:spLocks noGrp="1"/>
          </p:cNvSpPr>
          <p:nvPr>
            <p:ph type="dt" sz="half" idx="10"/>
          </p:nvPr>
        </p:nvSpPr>
        <p:spPr/>
        <p:txBody>
          <a:bodyPr/>
          <a:lstStyle/>
          <a:p>
            <a:fld id="{C05DC7F2-950B-4990-BF64-B74F432A4FDB}" type="datetimeFigureOut">
              <a:rPr lang="en-GB" smtClean="0"/>
              <a:t>17/06/2022</a:t>
            </a:fld>
            <a:endParaRPr lang="en-GB"/>
          </a:p>
        </p:txBody>
      </p:sp>
      <p:sp>
        <p:nvSpPr>
          <p:cNvPr id="5" name="Footer Placeholder 4">
            <a:extLst>
              <a:ext uri="{FF2B5EF4-FFF2-40B4-BE49-F238E27FC236}">
                <a16:creationId xmlns:a16="http://schemas.microsoft.com/office/drawing/2014/main" id="{EED63D70-C022-413B-AD04-44488C382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96B6A4-7B42-4416-8251-C4489ABE6376}"/>
              </a:ext>
            </a:extLst>
          </p:cNvPr>
          <p:cNvSpPr>
            <a:spLocks noGrp="1"/>
          </p:cNvSpPr>
          <p:nvPr>
            <p:ph type="sldNum" sz="quarter" idx="12"/>
          </p:nvPr>
        </p:nvSpPr>
        <p:spPr/>
        <p:txBody>
          <a:bodyPr/>
          <a:lstStyle/>
          <a:p>
            <a:fld id="{9472AD87-6060-4A59-A088-BAE1DF0713BB}" type="slidenum">
              <a:rPr lang="en-GB" smtClean="0"/>
              <a:t>‹#›</a:t>
            </a:fld>
            <a:endParaRPr lang="en-GB"/>
          </a:p>
        </p:txBody>
      </p:sp>
    </p:spTree>
    <p:extLst>
      <p:ext uri="{BB962C8B-B14F-4D97-AF65-F5344CB8AC3E}">
        <p14:creationId xmlns:p14="http://schemas.microsoft.com/office/powerpoint/2010/main" val="306110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Wolsey Hall">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435" y="1772816"/>
            <a:ext cx="10363200" cy="4114800"/>
          </a:xfrm>
          <a:noFill/>
        </p:spPr>
        <p:txBody>
          <a:bodyPr/>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E33AB27-F6C4-4219-A14B-5CF2A46B3FD4}"/>
              </a:ext>
            </a:extLst>
          </p:cNvPr>
          <p:cNvSpPr>
            <a:spLocks noGrp="1"/>
          </p:cNvSpPr>
          <p:nvPr>
            <p:ph type="ftr" sz="quarter" idx="10"/>
          </p:nvPr>
        </p:nvSpPr>
        <p:spPr/>
        <p:txBody>
          <a:bodyPr/>
          <a:lstStyle/>
          <a:p>
            <a:endParaRPr lang="en-GB"/>
          </a:p>
        </p:txBody>
      </p:sp>
      <p:sp>
        <p:nvSpPr>
          <p:cNvPr id="10" name="Slide Number Placeholder 9">
            <a:extLst>
              <a:ext uri="{FF2B5EF4-FFF2-40B4-BE49-F238E27FC236}">
                <a16:creationId xmlns:a16="http://schemas.microsoft.com/office/drawing/2014/main" id="{FF7BB1B7-1C15-404C-8FC2-307F80A015B0}"/>
              </a:ext>
            </a:extLst>
          </p:cNvPr>
          <p:cNvSpPr>
            <a:spLocks noGrp="1"/>
          </p:cNvSpPr>
          <p:nvPr>
            <p:ph type="sldNum" sz="quarter" idx="11"/>
          </p:nvPr>
        </p:nvSpPr>
        <p:spPr>
          <a:xfrm>
            <a:off x="9552384" y="6257635"/>
            <a:ext cx="812800" cy="453144"/>
          </a:xfrm>
        </p:spPr>
        <p:txBody>
          <a:bodyPr/>
          <a:lstStyle/>
          <a:p>
            <a:fld id="{9472AD87-6060-4A59-A088-BAE1DF0713BB}" type="slidenum">
              <a:rPr lang="en-GB" smtClean="0"/>
              <a:t>‹#›</a:t>
            </a:fld>
            <a:endParaRPr lang="en-GB"/>
          </a:p>
        </p:txBody>
      </p:sp>
      <p:sp>
        <p:nvSpPr>
          <p:cNvPr id="14" name="Title 13">
            <a:extLst>
              <a:ext uri="{FF2B5EF4-FFF2-40B4-BE49-F238E27FC236}">
                <a16:creationId xmlns:a16="http://schemas.microsoft.com/office/drawing/2014/main" id="{B7519784-C9AA-4AFE-A4B4-0C8F3FE2C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4526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CC942-A40F-47B5-9D3C-EF5FFCE13921}"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65093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0CC942-A40F-47B5-9D3C-EF5FFCE13921}"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209498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0CC942-A40F-47B5-9D3C-EF5FFCE13921}"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222634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0CC942-A40F-47B5-9D3C-EF5FFCE13921}"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150648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CC942-A40F-47B5-9D3C-EF5FFCE13921}"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322207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CC942-A40F-47B5-9D3C-EF5FFCE13921}"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381746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CC942-A40F-47B5-9D3C-EF5FFCE13921}"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533AEA-69C8-4B43-902B-823F02ABEE18}" type="slidenum">
              <a:rPr lang="en-GB" smtClean="0"/>
              <a:t>‹#›</a:t>
            </a:fld>
            <a:endParaRPr lang="en-GB"/>
          </a:p>
        </p:txBody>
      </p:sp>
    </p:spTree>
    <p:extLst>
      <p:ext uri="{BB962C8B-B14F-4D97-AF65-F5344CB8AC3E}">
        <p14:creationId xmlns:p14="http://schemas.microsoft.com/office/powerpoint/2010/main" val="299275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7D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CC942-A40F-47B5-9D3C-EF5FFCE13921}" type="datetimeFigureOut">
              <a:rPr lang="en-GB" smtClean="0"/>
              <a:t>17/06/2022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33AEA-69C8-4B43-902B-823F02ABEE18}" type="slidenum">
              <a:rPr lang="en-GB" smtClean="0"/>
              <a:t>‹#›</a:t>
            </a:fld>
            <a:endParaRPr lang="en-GB"/>
          </a:p>
        </p:txBody>
      </p:sp>
    </p:spTree>
    <p:extLst>
      <p:ext uri="{BB962C8B-B14F-4D97-AF65-F5344CB8AC3E}">
        <p14:creationId xmlns:p14="http://schemas.microsoft.com/office/powerpoint/2010/main" val="165821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E7D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37714-C87F-43E9-BEC0-9A7F66B1C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B3E9BEE-5F28-4F94-A08E-32AA81A85A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4A76691-4A50-4040-8307-1538ADBF0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600AA-EF73-4264-888A-29EA3CD7DAE8}" type="datetimeFigureOut">
              <a:rPr lang="en-GB" smtClean="0"/>
              <a:t>17/06/2022</a:t>
            </a:fld>
            <a:endParaRPr lang="en-GB"/>
          </a:p>
        </p:txBody>
      </p:sp>
      <p:pic>
        <p:nvPicPr>
          <p:cNvPr id="8" name="Picture 7">
            <a:extLst>
              <a:ext uri="{FF2B5EF4-FFF2-40B4-BE49-F238E27FC236}">
                <a16:creationId xmlns:a16="http://schemas.microsoft.com/office/drawing/2014/main" id="{BFFF7A24-6A38-DB4F-AD24-3701E59C08CF}"/>
              </a:ext>
            </a:extLst>
          </p:cNvPr>
          <p:cNvPicPr>
            <a:picLocks noChangeAspect="1"/>
          </p:cNvPicPr>
          <p:nvPr userDrawn="1"/>
        </p:nvPicPr>
        <p:blipFill>
          <a:blip r:embed="rId14"/>
          <a:stretch>
            <a:fillRect/>
          </a:stretch>
        </p:blipFill>
        <p:spPr>
          <a:xfrm>
            <a:off x="4267200" y="6143170"/>
            <a:ext cx="3258206" cy="560644"/>
          </a:xfrm>
          <a:prstGeom prst="rect">
            <a:avLst/>
          </a:prstGeom>
        </p:spPr>
      </p:pic>
      <p:sp>
        <p:nvSpPr>
          <p:cNvPr id="5" name="Footer Placeholder 4">
            <a:extLst>
              <a:ext uri="{FF2B5EF4-FFF2-40B4-BE49-F238E27FC236}">
                <a16:creationId xmlns:a16="http://schemas.microsoft.com/office/drawing/2014/main" id="{ADE823C4-95CE-47AC-A263-9D1F8AE1E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F5AEBF4-E619-46D7-A1EA-17BEA2505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2AD87-6060-4A59-A088-BAE1DF0713BB}" type="slidenum">
              <a:rPr lang="en-GB" smtClean="0"/>
              <a:t>‹#›</a:t>
            </a:fld>
            <a:endParaRPr lang="en-GB"/>
          </a:p>
        </p:txBody>
      </p:sp>
    </p:spTree>
    <p:extLst>
      <p:ext uri="{BB962C8B-B14F-4D97-AF65-F5344CB8AC3E}">
        <p14:creationId xmlns:p14="http://schemas.microsoft.com/office/powerpoint/2010/main" val="2347892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A16C657F-E38F-4076-893D-299C4E8476C5}"/>
              </a:ext>
            </a:extLst>
          </p:cNvPr>
          <p:cNvSpPr>
            <a:spLocks noChangeArrowheads="1"/>
          </p:cNvSpPr>
          <p:nvPr/>
        </p:nvSpPr>
        <p:spPr bwMode="auto">
          <a:xfrm>
            <a:off x="1847850" y="0"/>
            <a:ext cx="9144000" cy="6858000"/>
          </a:xfrm>
          <a:prstGeom prst="rect">
            <a:avLst/>
          </a:prstGeom>
          <a:solidFill>
            <a:srgbClr val="ECE7D4"/>
          </a:solidFill>
          <a:ln>
            <a:noFill/>
          </a:ln>
        </p:spPr>
        <p:txBody>
          <a:bodyPr/>
          <a:lstStyle>
            <a:lvl1pPr>
              <a:spcBef>
                <a:spcPct val="20000"/>
              </a:spcBef>
              <a:buChar char="•"/>
              <a:defRPr sz="2400">
                <a:solidFill>
                  <a:schemeClr val="bg1"/>
                </a:solidFill>
                <a:latin typeface="Comic Sans MS" panose="030F0702030302020204" pitchFamily="66" charset="0"/>
                <a:ea typeface="MS PGothic" panose="020B0600070205080204" pitchFamily="34" charset="-128"/>
              </a:defRPr>
            </a:lvl1pPr>
            <a:lvl2pPr marL="742950" indent="-285750">
              <a:spcBef>
                <a:spcPct val="20000"/>
              </a:spcBef>
              <a:buChar char="–"/>
              <a:defRPr sz="2400">
                <a:solidFill>
                  <a:schemeClr val="bg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bg1"/>
                </a:solidFill>
                <a:latin typeface="Comic Sans MS" panose="030F0702030302020204" pitchFamily="66" charset="0"/>
                <a:ea typeface="MS PGothic" panose="020B0600070205080204" pitchFamily="34" charset="-128"/>
              </a:defRPr>
            </a:lvl3pPr>
            <a:lvl4pPr marL="1600200" indent="-228600">
              <a:spcBef>
                <a:spcPct val="20000"/>
              </a:spcBef>
              <a:buChar char="–"/>
              <a:defRPr sz="2400">
                <a:solidFill>
                  <a:schemeClr val="bg1"/>
                </a:solidFill>
                <a:latin typeface="Comic Sans MS" panose="030F0702030302020204" pitchFamily="66" charset="0"/>
                <a:ea typeface="MS PGothic" panose="020B0600070205080204" pitchFamily="34" charset="-128"/>
              </a:defRPr>
            </a:lvl4pPr>
            <a:lvl5pPr marL="2057400" indent="-228600">
              <a:spcBef>
                <a:spcPct val="20000"/>
              </a:spcBef>
              <a:buChar char="»"/>
              <a:defRPr sz="2400">
                <a:solidFill>
                  <a:schemeClr val="bg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bg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bg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bg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bg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Comic Sans MS" panose="030F0702030302020204" pitchFamily="66" charset="0"/>
              <a:ea typeface="MS PGothic" panose="020B0600070205080204" pitchFamily="34" charset="-128"/>
              <a:cs typeface="+mn-cs"/>
            </a:endParaRPr>
          </a:p>
        </p:txBody>
      </p:sp>
      <p:sp>
        <p:nvSpPr>
          <p:cNvPr id="15362" name="Title 1">
            <a:extLst>
              <a:ext uri="{FF2B5EF4-FFF2-40B4-BE49-F238E27FC236}">
                <a16:creationId xmlns:a16="http://schemas.microsoft.com/office/drawing/2014/main" id="{9A4506F2-886A-4501-91C7-5B9146DDDD43}"/>
              </a:ext>
            </a:extLst>
          </p:cNvPr>
          <p:cNvSpPr txBox="1">
            <a:spLocks/>
          </p:cNvSpPr>
          <p:nvPr/>
        </p:nvSpPr>
        <p:spPr bwMode="auto">
          <a:xfrm>
            <a:off x="1847850" y="2231827"/>
            <a:ext cx="7772400" cy="1101725"/>
          </a:xfrm>
          <a:prstGeom prst="rect">
            <a:avLst/>
          </a:prstGeom>
          <a:noFill/>
          <a:ln>
            <a:noFill/>
          </a:ln>
          <a:extLst>
            <a:ext uri="{909E8E84-426E-40dd-AFC4-6F175D3DCCD1}"/>
            <a:ext uri="{91240B29-F687-4f45-9708-019B960494DF}"/>
          </a:extLst>
        </p:spPr>
        <p:txBody>
          <a:bodyPr lIns="0" rIns="0" bIns="0" anchor="b"/>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srgbClr val="1F497D"/>
                </a:solidFill>
                <a:effectLst/>
                <a:uLnTx/>
                <a:uFillTx/>
                <a:latin typeface="Baskerville" panose="02020502070401020303" pitchFamily="18" charset="0"/>
                <a:ea typeface="Baskerville" panose="02020502070401020303" pitchFamily="18" charset="0"/>
                <a:cs typeface="Calibri" panose="020F0502020204030204" pitchFamily="34" charset="0"/>
              </a:rPr>
              <a:t>Lower Secondary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dirty="0">
                <a:ln>
                  <a:noFill/>
                </a:ln>
                <a:solidFill>
                  <a:srgbClr val="1F497D"/>
                </a:solidFill>
                <a:effectLst/>
                <a:uLnTx/>
                <a:uFillTx/>
                <a:latin typeface="Baskerville" panose="02020502070401020303" pitchFamily="18" charset="0"/>
                <a:ea typeface="Baskerville" panose="02020502070401020303" pitchFamily="18" charset="0"/>
                <a:cs typeface="Calibri" panose="020F0502020204030204" pitchFamily="34" charset="0"/>
              </a:rPr>
              <a:t>Year 7 Science Resource</a:t>
            </a:r>
            <a:endParaRPr kumimoji="0" lang="en-GB" altLang="en-US" sz="4800" b="1" i="0" u="none" strike="noStrike" kern="1200" cap="none" spc="0" normalizeH="0" baseline="0" noProof="0" dirty="0">
              <a:ln>
                <a:noFill/>
              </a:ln>
              <a:solidFill>
                <a:srgbClr val="1F497D"/>
              </a:solidFill>
              <a:effectLst/>
              <a:uLnTx/>
              <a:uFillTx/>
              <a:latin typeface="Baskerville" panose="02020502070401020303" pitchFamily="18" charset="0"/>
              <a:ea typeface="Baskerville" panose="02020502070401020303" pitchFamily="18" charset="0"/>
              <a:cs typeface="Calibri" panose="020F0502020204030204" pitchFamily="34" charset="0"/>
            </a:endParaRPr>
          </a:p>
        </p:txBody>
      </p:sp>
      <p:sp>
        <p:nvSpPr>
          <p:cNvPr id="15363" name="Subtitle 2">
            <a:extLst>
              <a:ext uri="{FF2B5EF4-FFF2-40B4-BE49-F238E27FC236}">
                <a16:creationId xmlns:a16="http://schemas.microsoft.com/office/drawing/2014/main" id="{8BFF2258-EFEC-4370-9702-255E46792A5E}"/>
              </a:ext>
            </a:extLst>
          </p:cNvPr>
          <p:cNvSpPr txBox="1">
            <a:spLocks/>
          </p:cNvSpPr>
          <p:nvPr/>
        </p:nvSpPr>
        <p:spPr bwMode="auto">
          <a:xfrm>
            <a:off x="1485900" y="3834466"/>
            <a:ext cx="8496300" cy="1314450"/>
          </a:xfrm>
          <a:prstGeom prst="rect">
            <a:avLst/>
          </a:prstGeom>
          <a:solidFill>
            <a:srgbClr val="ECE7D4"/>
          </a:solidFill>
          <a:ln>
            <a:noFill/>
          </a:ln>
          <a:extLst>
            <a:ext uri="{909E8E84-426E-40dd-AFC4-6F175D3DCCD1}"/>
            <a:ext uri="{91240B29-F687-4f45-9708-019B960494DF}"/>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a:spcBef>
                <a:spcPct val="20000"/>
              </a:spcBef>
              <a:buClr>
                <a:srgbClr val="0BD0D9"/>
              </a:buClr>
              <a:buSzPct val="65000"/>
              <a:buFont typeface="Wingdings 2" pitchFamily="18" charset="2"/>
              <a:buChar char=""/>
              <a:defRPr sz="2000">
                <a:solidFill>
                  <a:schemeClr val="tx1"/>
                </a:solidFill>
                <a:latin typeface="Constantia" pitchFamily="18" charset="0"/>
              </a:defRPr>
            </a:lvl4pPr>
            <a:lvl5pPr>
              <a:spcBef>
                <a:spcPct val="20000"/>
              </a:spcBef>
              <a:buClr>
                <a:srgbClr val="10CF9B"/>
              </a:buClr>
              <a:buSzPct val="65000"/>
              <a:buFont typeface="Wingdings 2" pitchFamily="18" charset="2"/>
              <a:buChar char=""/>
              <a:defRPr sz="2000">
                <a:solidFill>
                  <a:schemeClr val="tx1"/>
                </a:solidFill>
                <a:latin typeface="Constantia" pitchFamily="18" charset="0"/>
              </a:defRPr>
            </a:lvl5pPr>
            <a:lvl6pPr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lang="en-US" altLang="en-US" sz="4000" b="1" dirty="0">
                <a:solidFill>
                  <a:srgbClr val="1F497D"/>
                </a:solidFill>
                <a:latin typeface="Baskerville" panose="02020502070401020303" pitchFamily="18" charset="0"/>
                <a:ea typeface="Baskerville" panose="02020502070401020303" pitchFamily="18" charset="0"/>
                <a:cs typeface="Arial" charset="0"/>
              </a:rPr>
              <a:t>Tips for Investigations</a:t>
            </a:r>
            <a:endParaRPr kumimoji="0" lang="en-GB" altLang="en-US" sz="4000" b="1" i="0" u="none" strike="noStrike" kern="1200" cap="none" spc="0" normalizeH="0" baseline="0" noProof="0" dirty="0">
              <a:ln>
                <a:noFill/>
              </a:ln>
              <a:solidFill>
                <a:srgbClr val="1F497D"/>
              </a:solidFill>
              <a:effectLst/>
              <a:uLnTx/>
              <a:uFillTx/>
              <a:latin typeface="Baskerville" panose="02020502070401020303" pitchFamily="18" charset="0"/>
              <a:ea typeface="Baskerville" panose="02020502070401020303" pitchFamily="18" charset="0"/>
              <a:cs typeface="Arial" charset="0"/>
            </a:endParaRPr>
          </a:p>
        </p:txBody>
      </p:sp>
      <p:pic>
        <p:nvPicPr>
          <p:cNvPr id="13" name="Picture 12">
            <a:extLst>
              <a:ext uri="{FF2B5EF4-FFF2-40B4-BE49-F238E27FC236}">
                <a16:creationId xmlns:a16="http://schemas.microsoft.com/office/drawing/2014/main" id="{D714D047-629A-DE45-9888-F8E26F212320}"/>
              </a:ext>
            </a:extLst>
          </p:cNvPr>
          <p:cNvPicPr>
            <a:picLocks noChangeAspect="1"/>
          </p:cNvPicPr>
          <p:nvPr/>
        </p:nvPicPr>
        <p:blipFill>
          <a:blip r:embed="rId2"/>
          <a:stretch>
            <a:fillRect/>
          </a:stretch>
        </p:blipFill>
        <p:spPr>
          <a:xfrm>
            <a:off x="4184467" y="6113319"/>
            <a:ext cx="3099165" cy="533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1F497D"/>
                </a:solidFill>
              </a:rPr>
              <a:t>Reliable and valid results</a:t>
            </a:r>
          </a:p>
        </p:txBody>
      </p:sp>
      <p:sp>
        <p:nvSpPr>
          <p:cNvPr id="3" name="Content Placeholder 2"/>
          <p:cNvSpPr>
            <a:spLocks noGrp="1"/>
          </p:cNvSpPr>
          <p:nvPr>
            <p:ph idx="1"/>
          </p:nvPr>
        </p:nvSpPr>
        <p:spPr>
          <a:xfrm>
            <a:off x="838200" y="1690688"/>
            <a:ext cx="10515600" cy="4486275"/>
          </a:xfrm>
        </p:spPr>
        <p:txBody>
          <a:bodyPr/>
          <a:lstStyle/>
          <a:p>
            <a:r>
              <a:rPr lang="en-GB" dirty="0">
                <a:solidFill>
                  <a:srgbClr val="0000FF"/>
                </a:solidFill>
              </a:rPr>
              <a:t>Reliable</a:t>
            </a:r>
            <a:r>
              <a:rPr lang="en-GB" dirty="0">
                <a:solidFill>
                  <a:srgbClr val="1F497D"/>
                </a:solidFill>
              </a:rPr>
              <a:t> results are from experiments that produce similar data</a:t>
            </a:r>
          </a:p>
          <a:p>
            <a:pPr lvl="1"/>
            <a:r>
              <a:rPr lang="en-GB" dirty="0">
                <a:solidFill>
                  <a:srgbClr val="1F497D"/>
                </a:solidFill>
              </a:rPr>
              <a:t>Repeating experiments and calculating the mean after you have discarded anomalous results increases the reliability. </a:t>
            </a:r>
          </a:p>
          <a:p>
            <a:pPr lvl="1"/>
            <a:r>
              <a:rPr lang="en-GB" dirty="0">
                <a:solidFill>
                  <a:srgbClr val="1F497D"/>
                </a:solidFill>
              </a:rPr>
              <a:t>Do at least </a:t>
            </a:r>
            <a:r>
              <a:rPr lang="en-GB" b="1" dirty="0">
                <a:solidFill>
                  <a:srgbClr val="0000FF"/>
                </a:solidFill>
              </a:rPr>
              <a:t>3 repeats.</a:t>
            </a:r>
          </a:p>
          <a:p>
            <a:r>
              <a:rPr lang="en-GB" b="1" dirty="0">
                <a:solidFill>
                  <a:srgbClr val="0000FF"/>
                </a:solidFill>
              </a:rPr>
              <a:t>Valid</a:t>
            </a:r>
            <a:r>
              <a:rPr lang="en-GB" dirty="0">
                <a:solidFill>
                  <a:srgbClr val="1F497D"/>
                </a:solidFill>
              </a:rPr>
              <a:t> results are both </a:t>
            </a:r>
            <a:r>
              <a:rPr lang="en-GB" dirty="0">
                <a:solidFill>
                  <a:srgbClr val="0000FF"/>
                </a:solidFill>
              </a:rPr>
              <a:t>reliable</a:t>
            </a:r>
            <a:r>
              <a:rPr lang="en-GB" dirty="0">
                <a:solidFill>
                  <a:srgbClr val="1F497D"/>
                </a:solidFill>
              </a:rPr>
              <a:t> and come from </a:t>
            </a:r>
            <a:r>
              <a:rPr lang="en-GB" dirty="0"/>
              <a:t>controlling the variables</a:t>
            </a:r>
            <a:r>
              <a:rPr lang="en-GB" b="1" dirty="0">
                <a:solidFill>
                  <a:srgbClr val="548235"/>
                </a:solidFill>
              </a:rPr>
              <a:t> </a:t>
            </a:r>
            <a:r>
              <a:rPr lang="en-GB" dirty="0">
                <a:solidFill>
                  <a:srgbClr val="1F497D"/>
                </a:solidFill>
              </a:rPr>
              <a:t>in an experiment.</a:t>
            </a:r>
          </a:p>
          <a:p>
            <a:r>
              <a:rPr lang="en-GB" b="1" dirty="0">
                <a:solidFill>
                  <a:srgbClr val="0000FF"/>
                </a:solidFill>
              </a:rPr>
              <a:t>Repeatable</a:t>
            </a:r>
            <a:r>
              <a:rPr lang="en-GB" b="1" dirty="0">
                <a:solidFill>
                  <a:srgbClr val="1F497D"/>
                </a:solidFill>
              </a:rPr>
              <a:t> – </a:t>
            </a:r>
            <a:r>
              <a:rPr lang="en-GB" dirty="0">
                <a:solidFill>
                  <a:srgbClr val="1F497D"/>
                </a:solidFill>
              </a:rPr>
              <a:t>the </a:t>
            </a:r>
            <a:r>
              <a:rPr lang="en-GB" i="1" dirty="0">
                <a:solidFill>
                  <a:srgbClr val="1F497D"/>
                </a:solidFill>
              </a:rPr>
              <a:t>same</a:t>
            </a:r>
            <a:r>
              <a:rPr lang="en-GB" dirty="0">
                <a:solidFill>
                  <a:srgbClr val="1F497D"/>
                </a:solidFill>
              </a:rPr>
              <a:t> person can get the same results using the same equipment and method.</a:t>
            </a:r>
          </a:p>
          <a:p>
            <a:r>
              <a:rPr lang="en-GB" b="1" dirty="0">
                <a:solidFill>
                  <a:srgbClr val="0000FF"/>
                </a:solidFill>
              </a:rPr>
              <a:t>Reproducible</a:t>
            </a:r>
            <a:r>
              <a:rPr lang="en-GB" dirty="0">
                <a:solidFill>
                  <a:srgbClr val="1F497D"/>
                </a:solidFill>
              </a:rPr>
              <a:t> – If </a:t>
            </a:r>
            <a:r>
              <a:rPr lang="en-GB" i="1" dirty="0">
                <a:solidFill>
                  <a:srgbClr val="1F497D"/>
                </a:solidFill>
              </a:rPr>
              <a:t>another</a:t>
            </a:r>
            <a:r>
              <a:rPr lang="en-GB" dirty="0">
                <a:solidFill>
                  <a:srgbClr val="1F497D"/>
                </a:solidFill>
              </a:rPr>
              <a:t> person can get the same result (trend or specific) using the same method and equipment.</a:t>
            </a:r>
          </a:p>
          <a:p>
            <a:endParaRPr lang="en-GB" b="1" dirty="0">
              <a:solidFill>
                <a:srgbClr val="0000FF"/>
              </a:solidFill>
            </a:endParaRPr>
          </a:p>
        </p:txBody>
      </p:sp>
    </p:spTree>
    <p:extLst>
      <p:ext uri="{BB962C8B-B14F-4D97-AF65-F5344CB8AC3E}">
        <p14:creationId xmlns:p14="http://schemas.microsoft.com/office/powerpoint/2010/main" val="52605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A97E-0256-411C-879F-60FF99ADCCB7}"/>
              </a:ext>
            </a:extLst>
          </p:cNvPr>
          <p:cNvSpPr>
            <a:spLocks noGrp="1"/>
          </p:cNvSpPr>
          <p:nvPr>
            <p:ph type="title"/>
          </p:nvPr>
        </p:nvSpPr>
        <p:spPr>
          <a:xfrm>
            <a:off x="838200" y="365125"/>
            <a:ext cx="10515600" cy="1325563"/>
          </a:xfrm>
        </p:spPr>
        <p:txBody>
          <a:bodyPr/>
          <a:lstStyle/>
          <a:p>
            <a:r>
              <a:rPr lang="en-GB" b="1" dirty="0">
                <a:solidFill>
                  <a:srgbClr val="548235"/>
                </a:solidFill>
              </a:rPr>
              <a:t>Accuracy</a:t>
            </a:r>
            <a:r>
              <a:rPr lang="en-GB" dirty="0">
                <a:solidFill>
                  <a:srgbClr val="1F497D"/>
                </a:solidFill>
              </a:rPr>
              <a:t> vs </a:t>
            </a:r>
            <a:r>
              <a:rPr lang="en-GB" b="1" dirty="0">
                <a:solidFill>
                  <a:srgbClr val="548235"/>
                </a:solidFill>
              </a:rPr>
              <a:t>Precision</a:t>
            </a:r>
          </a:p>
        </p:txBody>
      </p:sp>
      <p:pic>
        <p:nvPicPr>
          <p:cNvPr id="6" name="Content Placeholder 5">
            <a:extLst>
              <a:ext uri="{FF2B5EF4-FFF2-40B4-BE49-F238E27FC236}">
                <a16:creationId xmlns:a16="http://schemas.microsoft.com/office/drawing/2014/main" id="{5908010D-6F1F-42D3-9046-1DA837C3CE40}"/>
              </a:ext>
            </a:extLst>
          </p:cNvPr>
          <p:cNvPicPr>
            <a:picLocks noGrp="1" noChangeAspect="1"/>
          </p:cNvPicPr>
          <p:nvPr>
            <p:ph idx="1"/>
          </p:nvPr>
        </p:nvPicPr>
        <p:blipFill>
          <a:blip r:embed="rId2"/>
          <a:stretch>
            <a:fillRect/>
          </a:stretch>
        </p:blipFill>
        <p:spPr>
          <a:xfrm>
            <a:off x="2448732" y="1565983"/>
            <a:ext cx="6905680" cy="4610980"/>
          </a:xfrm>
          <a:prstGeom prst="rect">
            <a:avLst/>
          </a:prstGeom>
        </p:spPr>
      </p:pic>
    </p:spTree>
    <p:extLst>
      <p:ext uri="{BB962C8B-B14F-4D97-AF65-F5344CB8AC3E}">
        <p14:creationId xmlns:p14="http://schemas.microsoft.com/office/powerpoint/2010/main" val="289890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98" y="396214"/>
            <a:ext cx="10515600" cy="1325563"/>
          </a:xfrm>
        </p:spPr>
        <p:txBody>
          <a:bodyPr>
            <a:normAutofit/>
          </a:bodyPr>
          <a:lstStyle/>
          <a:p>
            <a:pPr algn="ctr"/>
            <a:r>
              <a:rPr lang="en-GB" b="1" dirty="0">
                <a:solidFill>
                  <a:srgbClr val="1F497D"/>
                </a:solidFill>
                <a:latin typeface="+mn-lt"/>
              </a:rPr>
              <a:t>Scientific Diagrams</a:t>
            </a:r>
            <a:br>
              <a:rPr lang="en-GB" b="1" dirty="0">
                <a:solidFill>
                  <a:srgbClr val="1F497D"/>
                </a:solidFill>
                <a:latin typeface="+mn-lt"/>
              </a:rPr>
            </a:br>
            <a:endParaRPr lang="en-GB" b="1" dirty="0">
              <a:solidFill>
                <a:srgbClr val="1F497D"/>
              </a:solidFill>
              <a:latin typeface="+mn-lt"/>
            </a:endParaRPr>
          </a:p>
        </p:txBody>
      </p:sp>
      <p:sp>
        <p:nvSpPr>
          <p:cNvPr id="3" name="Content Placeholder 2"/>
          <p:cNvSpPr>
            <a:spLocks noGrp="1"/>
          </p:cNvSpPr>
          <p:nvPr>
            <p:ph idx="1"/>
          </p:nvPr>
        </p:nvSpPr>
        <p:spPr>
          <a:xfrm>
            <a:off x="306584" y="1771711"/>
            <a:ext cx="10515600" cy="5071121"/>
          </a:xfrm>
        </p:spPr>
        <p:txBody>
          <a:bodyPr>
            <a:normAutofit/>
          </a:bodyPr>
          <a:lstStyle/>
          <a:p>
            <a:r>
              <a:rPr lang="en-GB" sz="3200" dirty="0">
                <a:solidFill>
                  <a:srgbClr val="1F497D"/>
                </a:solidFill>
              </a:rPr>
              <a:t>Use a sharp pencil.</a:t>
            </a:r>
          </a:p>
          <a:p>
            <a:r>
              <a:rPr lang="en-GB" sz="3200" dirty="0">
                <a:solidFill>
                  <a:srgbClr val="1F497D"/>
                </a:solidFill>
              </a:rPr>
              <a:t>Use a ruler to draw straight lines.</a:t>
            </a:r>
          </a:p>
          <a:p>
            <a:r>
              <a:rPr lang="en-GB" sz="3200" dirty="0">
                <a:solidFill>
                  <a:srgbClr val="1F497D"/>
                </a:solidFill>
              </a:rPr>
              <a:t>Make it neat.</a:t>
            </a:r>
          </a:p>
          <a:p>
            <a:r>
              <a:rPr lang="en-GB" sz="3200" dirty="0">
                <a:solidFill>
                  <a:srgbClr val="1F497D"/>
                </a:solidFill>
              </a:rPr>
              <a:t>No shading or fancy artwork.</a:t>
            </a:r>
          </a:p>
          <a:p>
            <a:r>
              <a:rPr lang="en-GB" sz="3200" dirty="0">
                <a:solidFill>
                  <a:srgbClr val="1F497D"/>
                </a:solidFill>
              </a:rPr>
              <a:t>Make it large.</a:t>
            </a:r>
          </a:p>
          <a:p>
            <a:r>
              <a:rPr lang="en-GB" sz="3200" dirty="0">
                <a:solidFill>
                  <a:srgbClr val="1F497D"/>
                </a:solidFill>
              </a:rPr>
              <a:t>Draw 2 dimensional representations.</a:t>
            </a:r>
          </a:p>
          <a:p>
            <a:r>
              <a:rPr lang="en-GB" sz="3200" dirty="0">
                <a:solidFill>
                  <a:srgbClr val="1F497D"/>
                </a:solidFill>
              </a:rPr>
              <a:t>Label clearly and do not cross your label lines.</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3156" y="314607"/>
            <a:ext cx="4785425" cy="3589069"/>
          </a:xfrm>
          <a:prstGeom prst="rect">
            <a:avLst/>
          </a:prstGeom>
          <a:ln>
            <a:solidFill>
              <a:srgbClr val="548235"/>
            </a:solidFill>
          </a:ln>
        </p:spPr>
      </p:pic>
      <p:sp>
        <p:nvSpPr>
          <p:cNvPr id="5" name="TextBox 4"/>
          <p:cNvSpPr txBox="1"/>
          <p:nvPr/>
        </p:nvSpPr>
        <p:spPr>
          <a:xfrm>
            <a:off x="10662834" y="666427"/>
            <a:ext cx="696024" cy="369332"/>
          </a:xfrm>
          <a:prstGeom prst="rect">
            <a:avLst/>
          </a:prstGeom>
          <a:noFill/>
        </p:spPr>
        <p:txBody>
          <a:bodyPr wrap="none" rtlCol="0">
            <a:spAutoFit/>
          </a:bodyPr>
          <a:lstStyle/>
          <a:p>
            <a:r>
              <a:rPr lang="en-GB" dirty="0"/>
              <a:t>Good</a:t>
            </a:r>
          </a:p>
        </p:txBody>
      </p:sp>
      <p:sp>
        <p:nvSpPr>
          <p:cNvPr id="6" name="TextBox 5"/>
          <p:cNvSpPr txBox="1"/>
          <p:nvPr/>
        </p:nvSpPr>
        <p:spPr>
          <a:xfrm>
            <a:off x="10816722" y="2464231"/>
            <a:ext cx="542136" cy="369332"/>
          </a:xfrm>
          <a:prstGeom prst="rect">
            <a:avLst/>
          </a:prstGeom>
          <a:noFill/>
        </p:spPr>
        <p:txBody>
          <a:bodyPr wrap="none" rtlCol="0">
            <a:spAutoFit/>
          </a:bodyPr>
          <a:lstStyle/>
          <a:p>
            <a:r>
              <a:rPr lang="en-GB" dirty="0"/>
              <a:t>Bad</a:t>
            </a:r>
          </a:p>
        </p:txBody>
      </p:sp>
      <p:pic>
        <p:nvPicPr>
          <p:cNvPr id="7" name="Picture 6">
            <a:extLst>
              <a:ext uri="{FF2B5EF4-FFF2-40B4-BE49-F238E27FC236}">
                <a16:creationId xmlns:a16="http://schemas.microsoft.com/office/drawing/2014/main" id="{1A271B29-1AAE-4411-92C5-C21C6409B56F}"/>
              </a:ext>
            </a:extLst>
          </p:cNvPr>
          <p:cNvPicPr>
            <a:picLocks noChangeAspect="1"/>
          </p:cNvPicPr>
          <p:nvPr/>
        </p:nvPicPr>
        <p:blipFill rotWithShape="1">
          <a:blip r:embed="rId3"/>
          <a:srcRect t="21335"/>
          <a:stretch/>
        </p:blipFill>
        <p:spPr>
          <a:xfrm>
            <a:off x="8446192" y="4307272"/>
            <a:ext cx="3470605" cy="2049752"/>
          </a:xfrm>
          <a:prstGeom prst="rect">
            <a:avLst/>
          </a:prstGeom>
          <a:ln>
            <a:solidFill>
              <a:srgbClr val="548235"/>
            </a:solidFill>
          </a:ln>
        </p:spPr>
      </p:pic>
    </p:spTree>
    <p:extLst>
      <p:ext uri="{BB962C8B-B14F-4D97-AF65-F5344CB8AC3E}">
        <p14:creationId xmlns:p14="http://schemas.microsoft.com/office/powerpoint/2010/main" val="171663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B93A-6FE0-4F0F-A443-93B582ABBF52}"/>
              </a:ext>
            </a:extLst>
          </p:cNvPr>
          <p:cNvSpPr>
            <a:spLocks noGrp="1"/>
          </p:cNvSpPr>
          <p:nvPr>
            <p:ph type="title"/>
          </p:nvPr>
        </p:nvSpPr>
        <p:spPr>
          <a:xfrm>
            <a:off x="-17827" y="389287"/>
            <a:ext cx="10515600" cy="1325563"/>
          </a:xfrm>
        </p:spPr>
        <p:txBody>
          <a:bodyPr/>
          <a:lstStyle/>
          <a:p>
            <a:pPr algn="ctr"/>
            <a:r>
              <a:rPr lang="en-GB" b="1" dirty="0">
                <a:solidFill>
                  <a:srgbClr val="1F497D"/>
                </a:solidFill>
                <a:latin typeface="+mn-lt"/>
              </a:rPr>
              <a:t>Analysing results</a:t>
            </a:r>
          </a:p>
        </p:txBody>
      </p:sp>
      <p:sp>
        <p:nvSpPr>
          <p:cNvPr id="3" name="Content Placeholder 2">
            <a:extLst>
              <a:ext uri="{FF2B5EF4-FFF2-40B4-BE49-F238E27FC236}">
                <a16:creationId xmlns:a16="http://schemas.microsoft.com/office/drawing/2014/main" id="{98856C3E-F9DD-4691-9F65-97188A86A1F4}"/>
              </a:ext>
            </a:extLst>
          </p:cNvPr>
          <p:cNvSpPr>
            <a:spLocks noGrp="1"/>
          </p:cNvSpPr>
          <p:nvPr>
            <p:ph idx="1"/>
          </p:nvPr>
        </p:nvSpPr>
        <p:spPr>
          <a:xfrm>
            <a:off x="280261" y="2141537"/>
            <a:ext cx="10515600" cy="4351338"/>
          </a:xfrm>
        </p:spPr>
        <p:txBody>
          <a:bodyPr>
            <a:noAutofit/>
          </a:bodyPr>
          <a:lstStyle/>
          <a:p>
            <a:r>
              <a:rPr lang="en-GB" sz="2600" dirty="0">
                <a:solidFill>
                  <a:srgbClr val="1F497D"/>
                </a:solidFill>
              </a:rPr>
              <a:t>This goes for looking at your own results </a:t>
            </a:r>
            <a:r>
              <a:rPr lang="en-GB" sz="2600" i="1" dirty="0">
                <a:solidFill>
                  <a:srgbClr val="1F497D"/>
                </a:solidFill>
              </a:rPr>
              <a:t>or </a:t>
            </a:r>
            <a:r>
              <a:rPr lang="en-GB" sz="2600" dirty="0">
                <a:solidFill>
                  <a:srgbClr val="1F497D"/>
                </a:solidFill>
              </a:rPr>
              <a:t>a graph you’ve been given.</a:t>
            </a:r>
          </a:p>
          <a:p>
            <a:r>
              <a:rPr lang="en-GB" sz="2600" dirty="0">
                <a:solidFill>
                  <a:srgbClr val="1F497D"/>
                </a:solidFill>
              </a:rPr>
              <a:t>When you’re describing a relationship between two variables, try to use the following format:</a:t>
            </a:r>
          </a:p>
          <a:p>
            <a:pPr lvl="1"/>
            <a:r>
              <a:rPr lang="en-GB" b="1" dirty="0">
                <a:solidFill>
                  <a:srgbClr val="0000FF"/>
                </a:solidFill>
              </a:rPr>
              <a:t>When [independent variable] increases, the [dependent variable] increases/decreases</a:t>
            </a:r>
            <a:endParaRPr lang="en-GB" dirty="0">
              <a:solidFill>
                <a:srgbClr val="0000FF"/>
              </a:solidFill>
            </a:endParaRPr>
          </a:p>
          <a:p>
            <a:r>
              <a:rPr lang="en-GB" sz="2600" dirty="0">
                <a:solidFill>
                  <a:srgbClr val="1F497D"/>
                </a:solidFill>
              </a:rPr>
              <a:t>For example, for the graph above we would say ‘</a:t>
            </a:r>
            <a:r>
              <a:rPr lang="en-GB" sz="2600" i="1" dirty="0">
                <a:solidFill>
                  <a:srgbClr val="1F497D"/>
                </a:solidFill>
              </a:rPr>
              <a:t>as the hours of exercise per week increase, the rising heart rate decreases’</a:t>
            </a:r>
          </a:p>
          <a:p>
            <a:r>
              <a:rPr lang="en-GB" sz="2600" dirty="0">
                <a:solidFill>
                  <a:srgbClr val="1F497D"/>
                </a:solidFill>
              </a:rPr>
              <a:t>We can look at the experiment and say what went wrong – was it reliable and valid?</a:t>
            </a:r>
          </a:p>
          <a:p>
            <a:r>
              <a:rPr lang="en-GB" sz="2600" dirty="0">
                <a:solidFill>
                  <a:srgbClr val="1F497D"/>
                </a:solidFill>
              </a:rPr>
              <a:t>Sometimes you are asked to make a prediction at the start of a practical – you can use the same format for what you think will happen too.</a:t>
            </a:r>
          </a:p>
        </p:txBody>
      </p:sp>
      <p:pic>
        <p:nvPicPr>
          <p:cNvPr id="4" name="Picture 3">
            <a:extLst>
              <a:ext uri="{FF2B5EF4-FFF2-40B4-BE49-F238E27FC236}">
                <a16:creationId xmlns:a16="http://schemas.microsoft.com/office/drawing/2014/main" id="{6DAD5695-64DF-487D-88EB-37F5B20D0347}"/>
              </a:ext>
            </a:extLst>
          </p:cNvPr>
          <p:cNvPicPr>
            <a:picLocks noChangeAspect="1"/>
          </p:cNvPicPr>
          <p:nvPr/>
        </p:nvPicPr>
        <p:blipFill>
          <a:blip r:embed="rId2"/>
          <a:stretch>
            <a:fillRect/>
          </a:stretch>
        </p:blipFill>
        <p:spPr>
          <a:xfrm>
            <a:off x="8885272" y="68322"/>
            <a:ext cx="3225002" cy="2073215"/>
          </a:xfrm>
          <a:prstGeom prst="rect">
            <a:avLst/>
          </a:prstGeom>
          <a:ln>
            <a:solidFill>
              <a:srgbClr val="548235"/>
            </a:solidFill>
          </a:ln>
        </p:spPr>
      </p:pic>
    </p:spTree>
    <p:extLst>
      <p:ext uri="{BB962C8B-B14F-4D97-AF65-F5344CB8AC3E}">
        <p14:creationId xmlns:p14="http://schemas.microsoft.com/office/powerpoint/2010/main" val="27122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2D5CFC-D8AF-4902-8F39-C93F22E22416}"/>
              </a:ext>
            </a:extLst>
          </p:cNvPr>
          <p:cNvSpPr>
            <a:spLocks noGrp="1" noChangeArrowheads="1"/>
          </p:cNvSpPr>
          <p:nvPr>
            <p:ph type="title"/>
          </p:nvPr>
        </p:nvSpPr>
        <p:spPr/>
        <p:txBody>
          <a:bodyPr>
            <a:normAutofit/>
          </a:bodyPr>
          <a:lstStyle/>
          <a:p>
            <a:pPr algn="ctr" eaLnBrk="1" hangingPunct="1">
              <a:defRPr/>
            </a:pPr>
            <a:r>
              <a:rPr lang="en-US" dirty="0">
                <a:latin typeface="+mn-lt"/>
                <a:ea typeface="Baskerville" panose="02020502070401020303" pitchFamily="18" charset="0"/>
              </a:rPr>
              <a:t>Variables</a:t>
            </a:r>
          </a:p>
        </p:txBody>
      </p:sp>
      <p:sp>
        <p:nvSpPr>
          <p:cNvPr id="10243" name="Rectangle 3">
            <a:extLst>
              <a:ext uri="{FF2B5EF4-FFF2-40B4-BE49-F238E27FC236}">
                <a16:creationId xmlns:a16="http://schemas.microsoft.com/office/drawing/2014/main" id="{9112A0E6-E223-42B1-967D-2AD9B675F463}"/>
              </a:ext>
            </a:extLst>
          </p:cNvPr>
          <p:cNvSpPr>
            <a:spLocks noGrp="1" noChangeArrowheads="1"/>
          </p:cNvSpPr>
          <p:nvPr>
            <p:ph type="body" idx="1"/>
          </p:nvPr>
        </p:nvSpPr>
        <p:spPr>
          <a:xfrm>
            <a:off x="914400" y="1690688"/>
            <a:ext cx="10363200" cy="4114800"/>
          </a:xfrm>
        </p:spPr>
        <p:txBody>
          <a:bodyPr/>
          <a:lstStyle/>
          <a:p>
            <a:r>
              <a:rPr lang="en-GB" sz="2400" dirty="0"/>
              <a:t>We do investigations to find the answers to different questions, particularly about how one thing affects another thing.</a:t>
            </a:r>
          </a:p>
          <a:p>
            <a:endParaRPr lang="en-GB" sz="2400" dirty="0"/>
          </a:p>
          <a:p>
            <a:r>
              <a:rPr lang="en-GB" sz="2400" dirty="0"/>
              <a:t>We consider how the </a:t>
            </a:r>
            <a:r>
              <a:rPr lang="en-GB" sz="2400" b="1" dirty="0">
                <a:solidFill>
                  <a:srgbClr val="0000FF"/>
                </a:solidFill>
              </a:rPr>
              <a:t>independent variable</a:t>
            </a:r>
            <a:r>
              <a:rPr lang="en-GB" sz="2400" dirty="0">
                <a:solidFill>
                  <a:srgbClr val="0000FF"/>
                </a:solidFill>
              </a:rPr>
              <a:t> </a:t>
            </a:r>
            <a:r>
              <a:rPr lang="en-GB" sz="2400" dirty="0"/>
              <a:t>affects the </a:t>
            </a:r>
            <a:r>
              <a:rPr lang="en-GB" sz="2400" b="1" dirty="0">
                <a:solidFill>
                  <a:srgbClr val="0000FF"/>
                </a:solidFill>
              </a:rPr>
              <a:t>dependent variable.</a:t>
            </a:r>
          </a:p>
          <a:p>
            <a:endParaRPr lang="en-GB" sz="2400" dirty="0">
              <a:solidFill>
                <a:srgbClr val="0000FF"/>
              </a:solidFill>
            </a:endParaRPr>
          </a:p>
          <a:p>
            <a:r>
              <a:rPr lang="en-GB" sz="2400" dirty="0"/>
              <a:t>We must also </a:t>
            </a:r>
            <a:r>
              <a:rPr lang="en-GB" sz="2400" b="1" dirty="0">
                <a:solidFill>
                  <a:srgbClr val="0000FF"/>
                </a:solidFill>
              </a:rPr>
              <a:t>control</a:t>
            </a:r>
            <a:r>
              <a:rPr lang="en-GB" sz="2400" dirty="0"/>
              <a:t> all other variables (things that might change) so that we’re only looking at the effect of one thing. We do this by keeping this variable the same the whole time.</a:t>
            </a:r>
          </a:p>
        </p:txBody>
      </p:sp>
    </p:spTree>
    <p:extLst>
      <p:ext uri="{BB962C8B-B14F-4D97-AF65-F5344CB8AC3E}">
        <p14:creationId xmlns:p14="http://schemas.microsoft.com/office/powerpoint/2010/main" val="7844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2D5CFC-D8AF-4902-8F39-C93F22E22416}"/>
              </a:ext>
            </a:extLst>
          </p:cNvPr>
          <p:cNvSpPr>
            <a:spLocks noGrp="1" noChangeArrowheads="1"/>
          </p:cNvSpPr>
          <p:nvPr>
            <p:ph type="title"/>
          </p:nvPr>
        </p:nvSpPr>
        <p:spPr>
          <a:xfrm>
            <a:off x="678402" y="191503"/>
            <a:ext cx="10515600" cy="1325563"/>
          </a:xfrm>
        </p:spPr>
        <p:txBody>
          <a:bodyPr>
            <a:normAutofit/>
          </a:bodyPr>
          <a:lstStyle/>
          <a:p>
            <a:pPr algn="ctr" eaLnBrk="1" hangingPunct="1">
              <a:defRPr/>
            </a:pPr>
            <a:r>
              <a:rPr lang="en-US" dirty="0">
                <a:latin typeface="+mn-lt"/>
                <a:ea typeface="Baskerville" panose="02020502070401020303" pitchFamily="18" charset="0"/>
              </a:rPr>
              <a:t>For example</a:t>
            </a:r>
          </a:p>
        </p:txBody>
      </p:sp>
      <p:sp>
        <p:nvSpPr>
          <p:cNvPr id="10243" name="Rectangle 3">
            <a:extLst>
              <a:ext uri="{FF2B5EF4-FFF2-40B4-BE49-F238E27FC236}">
                <a16:creationId xmlns:a16="http://schemas.microsoft.com/office/drawing/2014/main" id="{9112A0E6-E223-42B1-967D-2AD9B675F463}"/>
              </a:ext>
            </a:extLst>
          </p:cNvPr>
          <p:cNvSpPr>
            <a:spLocks noGrp="1" noChangeArrowheads="1"/>
          </p:cNvSpPr>
          <p:nvPr>
            <p:ph type="body" idx="1"/>
          </p:nvPr>
        </p:nvSpPr>
        <p:spPr>
          <a:xfrm>
            <a:off x="440786" y="1517066"/>
            <a:ext cx="10363200" cy="4114800"/>
          </a:xfrm>
        </p:spPr>
        <p:txBody>
          <a:bodyPr>
            <a:normAutofit lnSpcReduction="10000"/>
          </a:bodyPr>
          <a:lstStyle/>
          <a:p>
            <a:pPr marL="0" indent="0">
              <a:buNone/>
            </a:pPr>
            <a:r>
              <a:rPr lang="en-US" sz="2400" dirty="0">
                <a:latin typeface="Calibri" panose="020F0502020204030204" pitchFamily="34" charset="0"/>
                <a:ea typeface="Baskerville" panose="02020502070401020303" pitchFamily="18" charset="0"/>
                <a:cs typeface="Calibri" panose="020F0502020204030204" pitchFamily="34" charset="0"/>
              </a:rPr>
              <a:t>‘I investigated how the amount of sunlight a plant gets affected how tall it grows’</a:t>
            </a:r>
          </a:p>
          <a:p>
            <a:pPr marL="0" indent="0">
              <a:buNone/>
            </a:pPr>
            <a:endParaRPr lang="en-US" sz="2400" dirty="0">
              <a:latin typeface="Calibri" panose="020F0502020204030204" pitchFamily="34" charset="0"/>
              <a:ea typeface="Baskerville" panose="02020502070401020303" pitchFamily="18" charset="0"/>
              <a:cs typeface="Calibri" panose="020F0502020204030204" pitchFamily="34" charset="0"/>
            </a:endParaRPr>
          </a:p>
          <a:p>
            <a:r>
              <a:rPr lang="en-US" sz="2400" b="1" dirty="0">
                <a:solidFill>
                  <a:srgbClr val="0000FF"/>
                </a:solidFill>
                <a:latin typeface="Calibri" panose="020F0502020204030204" pitchFamily="34" charset="0"/>
                <a:ea typeface="Baskerville" panose="02020502070401020303" pitchFamily="18" charset="0"/>
                <a:cs typeface="Calibri" panose="020F0502020204030204" pitchFamily="34" charset="0"/>
              </a:rPr>
              <a:t>Independent</a:t>
            </a:r>
            <a:r>
              <a:rPr lang="en-US" sz="2400" dirty="0">
                <a:latin typeface="Calibri" panose="020F0502020204030204" pitchFamily="34" charset="0"/>
                <a:ea typeface="Baskerville" panose="02020502070401020303" pitchFamily="18" charset="0"/>
                <a:cs typeface="Calibri" panose="020F0502020204030204" pitchFamily="34" charset="0"/>
              </a:rPr>
              <a:t> variable = amount of sunlight. You can restrict this by keeping one plant inside and one outside, for example.</a:t>
            </a:r>
          </a:p>
          <a:p>
            <a:endParaRPr lang="en-US" sz="2400" dirty="0">
              <a:latin typeface="Calibri" panose="020F0502020204030204" pitchFamily="34" charset="0"/>
              <a:ea typeface="Baskerville" panose="02020502070401020303" pitchFamily="18" charset="0"/>
              <a:cs typeface="Calibri" panose="020F0502020204030204" pitchFamily="34" charset="0"/>
            </a:endParaRPr>
          </a:p>
          <a:p>
            <a:r>
              <a:rPr lang="en-US" sz="2400" b="1" dirty="0">
                <a:solidFill>
                  <a:srgbClr val="0000FF"/>
                </a:solidFill>
                <a:latin typeface="Calibri" panose="020F0502020204030204" pitchFamily="34" charset="0"/>
                <a:ea typeface="Baskerville" panose="02020502070401020303" pitchFamily="18" charset="0"/>
                <a:cs typeface="Calibri" panose="020F0502020204030204" pitchFamily="34" charset="0"/>
              </a:rPr>
              <a:t>Dependent</a:t>
            </a:r>
            <a:r>
              <a:rPr lang="en-US" sz="2400" dirty="0">
                <a:latin typeface="Calibri" panose="020F0502020204030204" pitchFamily="34" charset="0"/>
                <a:ea typeface="Baskerville" panose="02020502070401020303" pitchFamily="18" charset="0"/>
                <a:cs typeface="Calibri" panose="020F0502020204030204" pitchFamily="34" charset="0"/>
              </a:rPr>
              <a:t> variable= change in height of the plants. We expect this to change because of the sunlight.</a:t>
            </a:r>
          </a:p>
          <a:p>
            <a:endParaRPr lang="en-US" sz="2400" dirty="0">
              <a:latin typeface="Calibri" panose="020F0502020204030204" pitchFamily="34" charset="0"/>
              <a:ea typeface="Baskerville" panose="02020502070401020303" pitchFamily="18" charset="0"/>
              <a:cs typeface="Calibri" panose="020F0502020204030204" pitchFamily="34" charset="0"/>
            </a:endParaRPr>
          </a:p>
          <a:p>
            <a:r>
              <a:rPr lang="en-US" sz="2400" b="1" dirty="0">
                <a:solidFill>
                  <a:srgbClr val="0000FF"/>
                </a:solidFill>
                <a:latin typeface="Calibri" panose="020F0502020204030204" pitchFamily="34" charset="0"/>
                <a:ea typeface="Baskerville" panose="02020502070401020303" pitchFamily="18" charset="0"/>
                <a:cs typeface="Calibri" panose="020F0502020204030204" pitchFamily="34" charset="0"/>
              </a:rPr>
              <a:t>Control</a:t>
            </a:r>
            <a:r>
              <a:rPr lang="en-US" sz="2400" dirty="0">
                <a:latin typeface="Calibri" panose="020F0502020204030204" pitchFamily="34" charset="0"/>
                <a:ea typeface="Baskerville" panose="02020502070401020303" pitchFamily="18" charset="0"/>
                <a:cs typeface="Calibri" panose="020F0502020204030204" pitchFamily="34" charset="0"/>
              </a:rPr>
              <a:t> variables = what else could affect plant growth? Things like amount of water we give them, amount of soil they get – we should try to keep these constant as much as we can.</a:t>
            </a:r>
          </a:p>
        </p:txBody>
      </p:sp>
    </p:spTree>
    <p:extLst>
      <p:ext uri="{BB962C8B-B14F-4D97-AF65-F5344CB8AC3E}">
        <p14:creationId xmlns:p14="http://schemas.microsoft.com/office/powerpoint/2010/main" val="325698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2D5CFC-D8AF-4902-8F39-C93F22E22416}"/>
              </a:ext>
            </a:extLst>
          </p:cNvPr>
          <p:cNvSpPr>
            <a:spLocks noGrp="1" noChangeArrowheads="1"/>
          </p:cNvSpPr>
          <p:nvPr>
            <p:ph type="title"/>
          </p:nvPr>
        </p:nvSpPr>
        <p:spPr>
          <a:xfrm>
            <a:off x="838200" y="190752"/>
            <a:ext cx="10515600" cy="1325563"/>
          </a:xfrm>
        </p:spPr>
        <p:txBody>
          <a:bodyPr>
            <a:normAutofit/>
          </a:bodyPr>
          <a:lstStyle/>
          <a:p>
            <a:pPr algn="ctr" eaLnBrk="1" hangingPunct="1">
              <a:defRPr/>
            </a:pPr>
            <a:r>
              <a:rPr lang="en-US" dirty="0">
                <a:latin typeface="+mn-lt"/>
                <a:ea typeface="Baskerville" panose="02020502070401020303" pitchFamily="18" charset="0"/>
              </a:rPr>
              <a:t>Another example for you to try</a:t>
            </a:r>
          </a:p>
        </p:txBody>
      </p:sp>
      <p:sp>
        <p:nvSpPr>
          <p:cNvPr id="10243" name="Rectangle 3">
            <a:extLst>
              <a:ext uri="{FF2B5EF4-FFF2-40B4-BE49-F238E27FC236}">
                <a16:creationId xmlns:a16="http://schemas.microsoft.com/office/drawing/2014/main" id="{9112A0E6-E223-42B1-967D-2AD9B675F463}"/>
              </a:ext>
            </a:extLst>
          </p:cNvPr>
          <p:cNvSpPr>
            <a:spLocks noGrp="1" noChangeArrowheads="1"/>
          </p:cNvSpPr>
          <p:nvPr>
            <p:ph type="body" idx="1"/>
          </p:nvPr>
        </p:nvSpPr>
        <p:spPr>
          <a:xfrm>
            <a:off x="383271" y="1542342"/>
            <a:ext cx="10363200" cy="533323"/>
          </a:xfrm>
        </p:spPr>
        <p:txBody>
          <a:bodyPr/>
          <a:lstStyle/>
          <a:p>
            <a:pPr marL="0" indent="0">
              <a:buNone/>
            </a:pPr>
            <a:r>
              <a:rPr lang="en-GB" sz="2400" dirty="0"/>
              <a:t>‘I investigated how the mass of chocolate eaten affects heart rate’</a:t>
            </a:r>
          </a:p>
          <a:p>
            <a:pPr marL="0" indent="0">
              <a:buNone/>
            </a:pPr>
            <a:endParaRPr lang="en-GB" sz="2400" dirty="0"/>
          </a:p>
          <a:p>
            <a:pPr marL="0" indent="0">
              <a:buNone/>
            </a:pPr>
            <a:endParaRPr lang="en-GB" sz="2400" dirty="0"/>
          </a:p>
        </p:txBody>
      </p:sp>
      <p:sp>
        <p:nvSpPr>
          <p:cNvPr id="4" name="TextBox 3">
            <a:extLst>
              <a:ext uri="{FF2B5EF4-FFF2-40B4-BE49-F238E27FC236}">
                <a16:creationId xmlns:a16="http://schemas.microsoft.com/office/drawing/2014/main" id="{E156885F-F177-4722-B723-37F380303BF3}"/>
              </a:ext>
            </a:extLst>
          </p:cNvPr>
          <p:cNvSpPr txBox="1"/>
          <p:nvPr/>
        </p:nvSpPr>
        <p:spPr>
          <a:xfrm>
            <a:off x="662074" y="2187075"/>
            <a:ext cx="3529171" cy="461665"/>
          </a:xfrm>
          <a:prstGeom prst="rect">
            <a:avLst/>
          </a:prstGeom>
          <a:noFill/>
        </p:spPr>
        <p:txBody>
          <a:bodyPr wrap="none" rtlCol="0">
            <a:spAutoFit/>
          </a:bodyPr>
          <a:lstStyle/>
          <a:p>
            <a:pPr marL="342900" indent="-342900">
              <a:buFont typeface="Arial" panose="020B0604020202020204" pitchFamily="34" charset="0"/>
              <a:buChar char="•"/>
            </a:pPr>
            <a:r>
              <a:rPr lang="en-GB" sz="2400" b="1" dirty="0">
                <a:solidFill>
                  <a:srgbClr val="0000FF"/>
                </a:solidFill>
              </a:rPr>
              <a:t>Independent </a:t>
            </a:r>
            <a:r>
              <a:rPr lang="en-GB" sz="2400" dirty="0"/>
              <a:t>variable = </a:t>
            </a:r>
          </a:p>
        </p:txBody>
      </p:sp>
      <p:sp>
        <p:nvSpPr>
          <p:cNvPr id="5" name="TextBox 4">
            <a:extLst>
              <a:ext uri="{FF2B5EF4-FFF2-40B4-BE49-F238E27FC236}">
                <a16:creationId xmlns:a16="http://schemas.microsoft.com/office/drawing/2014/main" id="{FC59A6D8-8A4E-4A5D-AB3A-CB8BBA695AE8}"/>
              </a:ext>
            </a:extLst>
          </p:cNvPr>
          <p:cNvSpPr txBox="1"/>
          <p:nvPr/>
        </p:nvSpPr>
        <p:spPr>
          <a:xfrm>
            <a:off x="662074" y="3405801"/>
            <a:ext cx="3311163" cy="461665"/>
          </a:xfrm>
          <a:prstGeom prst="rect">
            <a:avLst/>
          </a:prstGeom>
          <a:noFill/>
        </p:spPr>
        <p:txBody>
          <a:bodyPr wrap="none" rtlCol="0">
            <a:spAutoFit/>
          </a:bodyPr>
          <a:lstStyle/>
          <a:p>
            <a:pPr marL="342900" indent="-342900">
              <a:buFont typeface="Arial" panose="020B0604020202020204" pitchFamily="34" charset="0"/>
              <a:buChar char="•"/>
            </a:pPr>
            <a:r>
              <a:rPr lang="en-GB" sz="2400" b="1" dirty="0">
                <a:solidFill>
                  <a:srgbClr val="0000FF"/>
                </a:solidFill>
              </a:rPr>
              <a:t>Dependent</a:t>
            </a:r>
            <a:r>
              <a:rPr lang="en-GB" sz="2400" dirty="0">
                <a:solidFill>
                  <a:srgbClr val="1F497D"/>
                </a:solidFill>
              </a:rPr>
              <a:t> </a:t>
            </a:r>
            <a:r>
              <a:rPr lang="en-GB" sz="2400" dirty="0"/>
              <a:t>variable = </a:t>
            </a:r>
          </a:p>
        </p:txBody>
      </p:sp>
      <p:sp>
        <p:nvSpPr>
          <p:cNvPr id="6" name="TextBox 5">
            <a:extLst>
              <a:ext uri="{FF2B5EF4-FFF2-40B4-BE49-F238E27FC236}">
                <a16:creationId xmlns:a16="http://schemas.microsoft.com/office/drawing/2014/main" id="{4707A0FD-A135-41A9-BF53-92BA8FD9735F}"/>
              </a:ext>
            </a:extLst>
          </p:cNvPr>
          <p:cNvSpPr txBox="1"/>
          <p:nvPr/>
        </p:nvSpPr>
        <p:spPr>
          <a:xfrm>
            <a:off x="662074" y="4265586"/>
            <a:ext cx="2981960" cy="461665"/>
          </a:xfrm>
          <a:prstGeom prst="rect">
            <a:avLst/>
          </a:prstGeom>
          <a:noFill/>
        </p:spPr>
        <p:txBody>
          <a:bodyPr wrap="square">
            <a:spAutoFit/>
          </a:bodyPr>
          <a:lstStyle/>
          <a:p>
            <a:pPr marL="342900" indent="-342900">
              <a:buFont typeface="Arial" panose="020B0604020202020204" pitchFamily="34" charset="0"/>
              <a:buChar char="•"/>
            </a:pPr>
            <a:r>
              <a:rPr lang="en-GB" sz="2400" b="1" dirty="0">
                <a:solidFill>
                  <a:srgbClr val="0000FF"/>
                </a:solidFill>
              </a:rPr>
              <a:t>Control</a:t>
            </a:r>
            <a:r>
              <a:rPr lang="en-GB" sz="2400" dirty="0">
                <a:solidFill>
                  <a:srgbClr val="1F497D"/>
                </a:solidFill>
              </a:rPr>
              <a:t> </a:t>
            </a:r>
            <a:r>
              <a:rPr lang="en-GB" sz="2400" dirty="0"/>
              <a:t>variables</a:t>
            </a:r>
            <a:r>
              <a:rPr lang="en-GB" sz="2400" dirty="0">
                <a:solidFill>
                  <a:srgbClr val="1F497D"/>
                </a:solidFill>
              </a:rPr>
              <a:t> </a:t>
            </a:r>
            <a:r>
              <a:rPr lang="en-GB" sz="2400" dirty="0"/>
              <a:t>=</a:t>
            </a:r>
          </a:p>
        </p:txBody>
      </p:sp>
      <p:sp>
        <p:nvSpPr>
          <p:cNvPr id="7" name="TextBox 6">
            <a:extLst>
              <a:ext uri="{FF2B5EF4-FFF2-40B4-BE49-F238E27FC236}">
                <a16:creationId xmlns:a16="http://schemas.microsoft.com/office/drawing/2014/main" id="{90D817B4-BCC0-4093-93DA-294FE4BA7B1F}"/>
              </a:ext>
            </a:extLst>
          </p:cNvPr>
          <p:cNvSpPr txBox="1"/>
          <p:nvPr/>
        </p:nvSpPr>
        <p:spPr>
          <a:xfrm>
            <a:off x="4075879" y="2179097"/>
            <a:ext cx="7000240" cy="461665"/>
          </a:xfrm>
          <a:prstGeom prst="rect">
            <a:avLst/>
          </a:prstGeom>
          <a:noFill/>
        </p:spPr>
        <p:txBody>
          <a:bodyPr wrap="square" rtlCol="0">
            <a:spAutoFit/>
          </a:bodyPr>
          <a:lstStyle/>
          <a:p>
            <a:r>
              <a:rPr lang="en-GB" sz="2400" dirty="0"/>
              <a:t>the mass of chocolate. </a:t>
            </a:r>
          </a:p>
        </p:txBody>
      </p:sp>
      <p:sp>
        <p:nvSpPr>
          <p:cNvPr id="8" name="TextBox 7">
            <a:extLst>
              <a:ext uri="{FF2B5EF4-FFF2-40B4-BE49-F238E27FC236}">
                <a16:creationId xmlns:a16="http://schemas.microsoft.com/office/drawing/2014/main" id="{6EFD49D8-07E5-462B-BDDE-E2C26EF8EC10}"/>
              </a:ext>
            </a:extLst>
          </p:cNvPr>
          <p:cNvSpPr txBox="1"/>
          <p:nvPr/>
        </p:nvSpPr>
        <p:spPr>
          <a:xfrm>
            <a:off x="3913169" y="3412898"/>
            <a:ext cx="1502655" cy="461665"/>
          </a:xfrm>
          <a:prstGeom prst="rect">
            <a:avLst/>
          </a:prstGeom>
          <a:noFill/>
        </p:spPr>
        <p:txBody>
          <a:bodyPr wrap="none" rtlCol="0">
            <a:spAutoFit/>
          </a:bodyPr>
          <a:lstStyle/>
          <a:p>
            <a:r>
              <a:rPr lang="en-GB" sz="2400" dirty="0"/>
              <a:t>heart rate.</a:t>
            </a:r>
          </a:p>
        </p:txBody>
      </p:sp>
      <p:sp>
        <p:nvSpPr>
          <p:cNvPr id="9" name="TextBox 8">
            <a:extLst>
              <a:ext uri="{FF2B5EF4-FFF2-40B4-BE49-F238E27FC236}">
                <a16:creationId xmlns:a16="http://schemas.microsoft.com/office/drawing/2014/main" id="{B39D3CC7-78EA-4E86-A8A0-8E1A2723E911}"/>
              </a:ext>
            </a:extLst>
          </p:cNvPr>
          <p:cNvSpPr txBox="1"/>
          <p:nvPr/>
        </p:nvSpPr>
        <p:spPr>
          <a:xfrm>
            <a:off x="2844181" y="2839822"/>
            <a:ext cx="6095075" cy="461665"/>
          </a:xfrm>
          <a:prstGeom prst="rect">
            <a:avLst/>
          </a:prstGeom>
          <a:noFill/>
        </p:spPr>
        <p:txBody>
          <a:bodyPr wrap="square" rtlCol="0">
            <a:spAutoFit/>
          </a:bodyPr>
          <a:lstStyle/>
          <a:p>
            <a:r>
              <a:rPr lang="en-GB" sz="2400" dirty="0"/>
              <a:t>You could eat 1, 10 or 50 squares!</a:t>
            </a:r>
          </a:p>
        </p:txBody>
      </p:sp>
      <p:sp>
        <p:nvSpPr>
          <p:cNvPr id="10" name="TextBox 9">
            <a:extLst>
              <a:ext uri="{FF2B5EF4-FFF2-40B4-BE49-F238E27FC236}">
                <a16:creationId xmlns:a16="http://schemas.microsoft.com/office/drawing/2014/main" id="{4FC04CBA-C788-438A-8F67-3C10B3DAFD08}"/>
              </a:ext>
            </a:extLst>
          </p:cNvPr>
          <p:cNvSpPr txBox="1"/>
          <p:nvPr/>
        </p:nvSpPr>
        <p:spPr>
          <a:xfrm>
            <a:off x="3644034" y="4265585"/>
            <a:ext cx="3492722" cy="461665"/>
          </a:xfrm>
          <a:prstGeom prst="rect">
            <a:avLst/>
          </a:prstGeom>
          <a:noFill/>
        </p:spPr>
        <p:txBody>
          <a:bodyPr wrap="square">
            <a:spAutoFit/>
          </a:bodyPr>
          <a:lstStyle/>
          <a:p>
            <a:r>
              <a:rPr lang="en-GB" sz="2400" dirty="0"/>
              <a:t>type of chocolate.</a:t>
            </a:r>
          </a:p>
        </p:txBody>
      </p:sp>
      <p:sp>
        <p:nvSpPr>
          <p:cNvPr id="11" name="TextBox 10">
            <a:extLst>
              <a:ext uri="{FF2B5EF4-FFF2-40B4-BE49-F238E27FC236}">
                <a16:creationId xmlns:a16="http://schemas.microsoft.com/office/drawing/2014/main" id="{CC779B62-D584-4422-A52E-4C4B99E7C624}"/>
              </a:ext>
            </a:extLst>
          </p:cNvPr>
          <p:cNvSpPr txBox="1"/>
          <p:nvPr/>
        </p:nvSpPr>
        <p:spPr>
          <a:xfrm>
            <a:off x="2153054" y="4838661"/>
            <a:ext cx="8370625" cy="1200329"/>
          </a:xfrm>
          <a:prstGeom prst="rect">
            <a:avLst/>
          </a:prstGeom>
          <a:noFill/>
        </p:spPr>
        <p:txBody>
          <a:bodyPr wrap="none" rtlCol="0">
            <a:spAutoFit/>
          </a:bodyPr>
          <a:lstStyle/>
          <a:p>
            <a:r>
              <a:rPr lang="en-GB" sz="2400" dirty="0"/>
              <a:t>But other things could affect heart rate, like whether we have just</a:t>
            </a:r>
          </a:p>
          <a:p>
            <a:r>
              <a:rPr lang="en-GB" sz="2400" dirty="0"/>
              <a:t> drunk coffee, run, the time of day, age of person eating it </a:t>
            </a:r>
          </a:p>
          <a:p>
            <a:r>
              <a:rPr lang="en-GB" sz="2400" dirty="0"/>
              <a:t>- we should try to keep these constant as much as we can.</a:t>
            </a:r>
          </a:p>
        </p:txBody>
      </p:sp>
    </p:spTree>
    <p:extLst>
      <p:ext uri="{BB962C8B-B14F-4D97-AF65-F5344CB8AC3E}">
        <p14:creationId xmlns:p14="http://schemas.microsoft.com/office/powerpoint/2010/main" val="23687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2D5CFC-D8AF-4902-8F39-C93F22E22416}"/>
              </a:ext>
            </a:extLst>
          </p:cNvPr>
          <p:cNvSpPr>
            <a:spLocks noGrp="1" noChangeArrowheads="1"/>
          </p:cNvSpPr>
          <p:nvPr>
            <p:ph type="title"/>
          </p:nvPr>
        </p:nvSpPr>
        <p:spPr>
          <a:xfrm>
            <a:off x="838200" y="121934"/>
            <a:ext cx="10515600" cy="1325563"/>
          </a:xfrm>
        </p:spPr>
        <p:txBody>
          <a:bodyPr>
            <a:normAutofit/>
          </a:bodyPr>
          <a:lstStyle/>
          <a:p>
            <a:pPr algn="ctr" eaLnBrk="1" hangingPunct="1">
              <a:defRPr/>
            </a:pPr>
            <a:r>
              <a:rPr lang="en-GB" dirty="0">
                <a:latin typeface="+mn-lt"/>
              </a:rPr>
              <a:t>Summary</a:t>
            </a:r>
            <a:endParaRPr lang="en-US" dirty="0">
              <a:latin typeface="+mn-lt"/>
              <a:ea typeface="Baskerville" panose="02020502070401020303" pitchFamily="18" charset="0"/>
            </a:endParaRPr>
          </a:p>
        </p:txBody>
      </p:sp>
      <p:sp>
        <p:nvSpPr>
          <p:cNvPr id="6" name="Content Placeholder 2">
            <a:extLst>
              <a:ext uri="{FF2B5EF4-FFF2-40B4-BE49-F238E27FC236}">
                <a16:creationId xmlns:a16="http://schemas.microsoft.com/office/drawing/2014/main" id="{E99DB544-E796-4F6A-B719-D832287C2DAF}"/>
              </a:ext>
            </a:extLst>
          </p:cNvPr>
          <p:cNvSpPr>
            <a:spLocks noGrp="1"/>
          </p:cNvSpPr>
          <p:nvPr>
            <p:ph idx="1"/>
          </p:nvPr>
        </p:nvSpPr>
        <p:spPr>
          <a:xfrm>
            <a:off x="838200" y="1447497"/>
            <a:ext cx="10515600" cy="4351338"/>
          </a:xfrm>
        </p:spPr>
        <p:txBody>
          <a:bodyPr>
            <a:normAutofit/>
          </a:bodyPr>
          <a:lstStyle/>
          <a:p>
            <a:r>
              <a:rPr lang="en-GB" sz="2400" b="1" dirty="0">
                <a:solidFill>
                  <a:srgbClr val="0000FF"/>
                </a:solidFill>
              </a:rPr>
              <a:t>Variables</a:t>
            </a:r>
            <a:r>
              <a:rPr lang="en-GB" sz="2400" dirty="0">
                <a:solidFill>
                  <a:srgbClr val="1F497D"/>
                </a:solidFill>
              </a:rPr>
              <a:t> </a:t>
            </a:r>
            <a:r>
              <a:rPr lang="en-GB" sz="2400" dirty="0"/>
              <a:t>– a value that has the potential to change (e.g. temperature).</a:t>
            </a:r>
          </a:p>
          <a:p>
            <a:pPr marL="0" indent="0">
              <a:buNone/>
            </a:pPr>
            <a:r>
              <a:rPr lang="en-GB" sz="2400" dirty="0"/>
              <a:t>In an experiment you usually change one variable and measure how it affects another variable:</a:t>
            </a:r>
          </a:p>
          <a:p>
            <a:r>
              <a:rPr lang="en-GB" sz="2400" b="1" dirty="0">
                <a:solidFill>
                  <a:srgbClr val="0000FF"/>
                </a:solidFill>
              </a:rPr>
              <a:t>Independent</a:t>
            </a:r>
            <a:r>
              <a:rPr lang="en-GB" sz="2400" dirty="0">
                <a:solidFill>
                  <a:srgbClr val="0000FF"/>
                </a:solidFill>
              </a:rPr>
              <a:t> </a:t>
            </a:r>
            <a:r>
              <a:rPr lang="en-GB" sz="2400" dirty="0"/>
              <a:t>variable – the variable that you choose to change so that it will change something else. You usually decide on the values at the start of the experiment.</a:t>
            </a:r>
          </a:p>
          <a:p>
            <a:r>
              <a:rPr lang="en-GB" sz="2400" b="1" dirty="0">
                <a:solidFill>
                  <a:srgbClr val="0000FF"/>
                </a:solidFill>
              </a:rPr>
              <a:t>Dependent</a:t>
            </a:r>
            <a:r>
              <a:rPr lang="en-GB" sz="2400" dirty="0">
                <a:solidFill>
                  <a:srgbClr val="1F497D"/>
                </a:solidFill>
              </a:rPr>
              <a:t> </a:t>
            </a:r>
            <a:r>
              <a:rPr lang="en-GB" sz="2400" dirty="0"/>
              <a:t>variable – the one you measure, not the one you set. It changes </a:t>
            </a:r>
            <a:r>
              <a:rPr lang="en-GB" sz="2400" i="1" dirty="0"/>
              <a:t>because</a:t>
            </a:r>
            <a:r>
              <a:rPr lang="en-GB" sz="2400" dirty="0"/>
              <a:t> of the independent variable.</a:t>
            </a:r>
          </a:p>
          <a:p>
            <a:r>
              <a:rPr lang="en-GB" sz="2400" b="1" dirty="0">
                <a:solidFill>
                  <a:srgbClr val="0000FF"/>
                </a:solidFill>
              </a:rPr>
              <a:t>Control</a:t>
            </a:r>
            <a:r>
              <a:rPr lang="en-GB" sz="2400" dirty="0">
                <a:solidFill>
                  <a:srgbClr val="1F497D"/>
                </a:solidFill>
              </a:rPr>
              <a:t> </a:t>
            </a:r>
            <a:r>
              <a:rPr lang="en-GB" sz="2400" dirty="0"/>
              <a:t>variable – ones that you keep the same.</a:t>
            </a:r>
          </a:p>
        </p:txBody>
      </p:sp>
    </p:spTree>
    <p:extLst>
      <p:ext uri="{BB962C8B-B14F-4D97-AF65-F5344CB8AC3E}">
        <p14:creationId xmlns:p14="http://schemas.microsoft.com/office/powerpoint/2010/main" val="101458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2D5CFC-D8AF-4902-8F39-C93F22E22416}"/>
              </a:ext>
            </a:extLst>
          </p:cNvPr>
          <p:cNvSpPr>
            <a:spLocks noGrp="1" noChangeArrowheads="1"/>
          </p:cNvSpPr>
          <p:nvPr>
            <p:ph type="title"/>
          </p:nvPr>
        </p:nvSpPr>
        <p:spPr>
          <a:xfrm>
            <a:off x="-990600" y="433218"/>
            <a:ext cx="10515600" cy="1325563"/>
          </a:xfrm>
        </p:spPr>
        <p:txBody>
          <a:bodyPr>
            <a:normAutofit/>
          </a:bodyPr>
          <a:lstStyle/>
          <a:p>
            <a:pPr algn="ctr" eaLnBrk="1" hangingPunct="1">
              <a:defRPr/>
            </a:pPr>
            <a:r>
              <a:rPr lang="en-US" dirty="0">
                <a:latin typeface="+mn-lt"/>
                <a:ea typeface="Baskerville" panose="02020502070401020303" pitchFamily="18" charset="0"/>
              </a:rPr>
              <a:t>Tables</a:t>
            </a:r>
          </a:p>
        </p:txBody>
      </p:sp>
      <p:sp>
        <p:nvSpPr>
          <p:cNvPr id="10243" name="Rectangle 3">
            <a:extLst>
              <a:ext uri="{FF2B5EF4-FFF2-40B4-BE49-F238E27FC236}">
                <a16:creationId xmlns:a16="http://schemas.microsoft.com/office/drawing/2014/main" id="{9112A0E6-E223-42B1-967D-2AD9B675F463}"/>
              </a:ext>
            </a:extLst>
          </p:cNvPr>
          <p:cNvSpPr>
            <a:spLocks noGrp="1" noChangeArrowheads="1"/>
          </p:cNvSpPr>
          <p:nvPr>
            <p:ph type="body" idx="1"/>
          </p:nvPr>
        </p:nvSpPr>
        <p:spPr>
          <a:xfrm>
            <a:off x="208551" y="2577577"/>
            <a:ext cx="10363200" cy="2860255"/>
          </a:xfrm>
        </p:spPr>
        <p:txBody>
          <a:bodyPr>
            <a:normAutofit fontScale="92500"/>
          </a:bodyPr>
          <a:lstStyle/>
          <a:p>
            <a:r>
              <a:rPr lang="en-GB" sz="2400" dirty="0"/>
              <a:t>The</a:t>
            </a:r>
            <a:r>
              <a:rPr lang="en-GB" sz="2400" dirty="0">
                <a:solidFill>
                  <a:srgbClr val="1F497D"/>
                </a:solidFill>
              </a:rPr>
              <a:t> </a:t>
            </a:r>
            <a:r>
              <a:rPr lang="en-GB" sz="2400" b="1" dirty="0">
                <a:solidFill>
                  <a:srgbClr val="0000FF"/>
                </a:solidFill>
              </a:rPr>
              <a:t>independent</a:t>
            </a:r>
            <a:r>
              <a:rPr lang="en-GB" sz="2400" dirty="0">
                <a:solidFill>
                  <a:srgbClr val="1F497D"/>
                </a:solidFill>
              </a:rPr>
              <a:t> </a:t>
            </a:r>
            <a:r>
              <a:rPr lang="en-GB" sz="2400" dirty="0"/>
              <a:t>variable goes in the far left column (the mass of the block is being changed).</a:t>
            </a:r>
          </a:p>
          <a:p>
            <a:r>
              <a:rPr lang="en-GB" sz="2400" dirty="0"/>
              <a:t>In this case the </a:t>
            </a:r>
            <a:r>
              <a:rPr lang="en-GB" sz="2400" b="1" dirty="0">
                <a:solidFill>
                  <a:srgbClr val="0000FF"/>
                </a:solidFill>
              </a:rPr>
              <a:t>dependent variable</a:t>
            </a:r>
            <a:r>
              <a:rPr lang="en-GB" sz="2400" dirty="0"/>
              <a:t> is the ‘angle of reflection’ which is being measured.</a:t>
            </a:r>
          </a:p>
          <a:p>
            <a:r>
              <a:rPr lang="en-GB" sz="2400" dirty="0"/>
              <a:t>Add the headings for each column.</a:t>
            </a:r>
          </a:p>
          <a:p>
            <a:r>
              <a:rPr lang="en-GB" sz="2400" dirty="0"/>
              <a:t>Make sure you use a specific measurement – mass, volume, percentage etc.</a:t>
            </a:r>
          </a:p>
          <a:p>
            <a:r>
              <a:rPr lang="en-GB" sz="2400" dirty="0"/>
              <a:t>Put the </a:t>
            </a:r>
            <a:r>
              <a:rPr lang="en-GB" sz="2400" b="1" dirty="0">
                <a:solidFill>
                  <a:srgbClr val="0000FF"/>
                </a:solidFill>
              </a:rPr>
              <a:t>units </a:t>
            </a:r>
            <a:r>
              <a:rPr lang="en-GB" sz="2400" dirty="0"/>
              <a:t>for this measurement, only in the heading of the table, not after every value. (In the table above the units are grams, g; and degrees,°)</a:t>
            </a:r>
          </a:p>
        </p:txBody>
      </p:sp>
      <p:pic>
        <p:nvPicPr>
          <p:cNvPr id="4" name="Picture 3">
            <a:extLst>
              <a:ext uri="{FF2B5EF4-FFF2-40B4-BE49-F238E27FC236}">
                <a16:creationId xmlns:a16="http://schemas.microsoft.com/office/drawing/2014/main" id="{5A96D64B-B260-49E4-B6B4-D2DAF22C5E16}"/>
              </a:ext>
            </a:extLst>
          </p:cNvPr>
          <p:cNvPicPr>
            <a:picLocks noChangeAspect="1"/>
          </p:cNvPicPr>
          <p:nvPr/>
        </p:nvPicPr>
        <p:blipFill rotWithShape="1">
          <a:blip r:embed="rId2"/>
          <a:srcRect l="1666" r="3965"/>
          <a:stretch/>
        </p:blipFill>
        <p:spPr>
          <a:xfrm>
            <a:off x="6391072" y="94606"/>
            <a:ext cx="5496395" cy="2144359"/>
          </a:xfrm>
          <a:prstGeom prst="rect">
            <a:avLst/>
          </a:prstGeom>
        </p:spPr>
      </p:pic>
    </p:spTree>
    <p:extLst>
      <p:ext uri="{BB962C8B-B14F-4D97-AF65-F5344CB8AC3E}">
        <p14:creationId xmlns:p14="http://schemas.microsoft.com/office/powerpoint/2010/main" val="70649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62D5CFC-D8AF-4902-8F39-C93F22E22416}"/>
              </a:ext>
            </a:extLst>
          </p:cNvPr>
          <p:cNvSpPr>
            <a:spLocks noGrp="1" noChangeArrowheads="1"/>
          </p:cNvSpPr>
          <p:nvPr>
            <p:ph type="title"/>
          </p:nvPr>
        </p:nvSpPr>
        <p:spPr>
          <a:xfrm>
            <a:off x="108625" y="199754"/>
            <a:ext cx="10515600" cy="1325563"/>
          </a:xfrm>
        </p:spPr>
        <p:txBody>
          <a:bodyPr>
            <a:normAutofit/>
          </a:bodyPr>
          <a:lstStyle/>
          <a:p>
            <a:pPr algn="ctr" eaLnBrk="1" hangingPunct="1">
              <a:defRPr/>
            </a:pPr>
            <a:r>
              <a:rPr lang="en-US" dirty="0">
                <a:latin typeface="+mn-lt"/>
                <a:ea typeface="Baskerville" panose="02020502070401020303" pitchFamily="18" charset="0"/>
              </a:rPr>
              <a:t>More on tables</a:t>
            </a:r>
          </a:p>
        </p:txBody>
      </p:sp>
      <p:sp>
        <p:nvSpPr>
          <p:cNvPr id="10243" name="Rectangle 3">
            <a:extLst>
              <a:ext uri="{FF2B5EF4-FFF2-40B4-BE49-F238E27FC236}">
                <a16:creationId xmlns:a16="http://schemas.microsoft.com/office/drawing/2014/main" id="{9112A0E6-E223-42B1-967D-2AD9B675F463}"/>
              </a:ext>
            </a:extLst>
          </p:cNvPr>
          <p:cNvSpPr>
            <a:spLocks noGrp="1" noChangeArrowheads="1"/>
          </p:cNvSpPr>
          <p:nvPr>
            <p:ph type="body" idx="1"/>
          </p:nvPr>
        </p:nvSpPr>
        <p:spPr>
          <a:xfrm>
            <a:off x="496111" y="4398505"/>
            <a:ext cx="10363200" cy="1593733"/>
          </a:xfrm>
        </p:spPr>
        <p:txBody>
          <a:bodyPr>
            <a:normAutofit/>
          </a:bodyPr>
          <a:lstStyle/>
          <a:p>
            <a:r>
              <a:rPr lang="en-GB" sz="2400" dirty="0"/>
              <a:t>You might do the experiment at least three times to make your answer more reliable. If you do that, you can split the column for your dependent variable into more columns, (as in the table above) and then have a </a:t>
            </a:r>
            <a:r>
              <a:rPr lang="en-GB" sz="2400" b="1" dirty="0">
                <a:solidFill>
                  <a:srgbClr val="0000FF"/>
                </a:solidFill>
              </a:rPr>
              <a:t>mean </a:t>
            </a:r>
            <a:r>
              <a:rPr lang="en-GB" sz="2400" dirty="0"/>
              <a:t>or</a:t>
            </a:r>
            <a:r>
              <a:rPr lang="en-GB" sz="2400" b="1" dirty="0"/>
              <a:t> </a:t>
            </a:r>
            <a:r>
              <a:rPr lang="en-GB" sz="2400" b="1" dirty="0">
                <a:solidFill>
                  <a:srgbClr val="0000FF"/>
                </a:solidFill>
              </a:rPr>
              <a:t>average</a:t>
            </a:r>
            <a:r>
              <a:rPr lang="en-GB" sz="2400" dirty="0"/>
              <a:t> column afterwards.</a:t>
            </a:r>
          </a:p>
        </p:txBody>
      </p:sp>
      <p:pic>
        <p:nvPicPr>
          <p:cNvPr id="6" name="Picture 5">
            <a:extLst>
              <a:ext uri="{FF2B5EF4-FFF2-40B4-BE49-F238E27FC236}">
                <a16:creationId xmlns:a16="http://schemas.microsoft.com/office/drawing/2014/main" id="{5CCB1821-E83F-4724-9CB0-045BF6ACF765}"/>
              </a:ext>
            </a:extLst>
          </p:cNvPr>
          <p:cNvPicPr>
            <a:picLocks noChangeAspect="1"/>
          </p:cNvPicPr>
          <p:nvPr/>
        </p:nvPicPr>
        <p:blipFill>
          <a:blip r:embed="rId2"/>
          <a:stretch>
            <a:fillRect/>
          </a:stretch>
        </p:blipFill>
        <p:spPr>
          <a:xfrm>
            <a:off x="496111" y="1340649"/>
            <a:ext cx="10748548" cy="2685163"/>
          </a:xfrm>
          <a:prstGeom prst="rect">
            <a:avLst/>
          </a:prstGeom>
        </p:spPr>
      </p:pic>
    </p:spTree>
    <p:extLst>
      <p:ext uri="{BB962C8B-B14F-4D97-AF65-F5344CB8AC3E}">
        <p14:creationId xmlns:p14="http://schemas.microsoft.com/office/powerpoint/2010/main" val="345725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r="29924"/>
          <a:stretch/>
        </p:blipFill>
        <p:spPr>
          <a:xfrm>
            <a:off x="8816320" y="91407"/>
            <a:ext cx="3274080" cy="3060453"/>
          </a:xfrm>
          <a:prstGeom prst="rect">
            <a:avLst/>
          </a:prstGeom>
          <a:ln>
            <a:solidFill>
              <a:srgbClr val="548235"/>
            </a:solidFill>
          </a:ln>
        </p:spPr>
      </p:pic>
      <p:sp>
        <p:nvSpPr>
          <p:cNvPr id="2" name="Title 1"/>
          <p:cNvSpPr>
            <a:spLocks noGrp="1"/>
          </p:cNvSpPr>
          <p:nvPr>
            <p:ph type="title"/>
          </p:nvPr>
        </p:nvSpPr>
        <p:spPr/>
        <p:txBody>
          <a:bodyPr/>
          <a:lstStyle/>
          <a:p>
            <a:pPr algn="ctr"/>
            <a:r>
              <a:rPr lang="en-GB" b="1" dirty="0">
                <a:solidFill>
                  <a:srgbClr val="1F497D"/>
                </a:solidFill>
                <a:latin typeface="+mn-lt"/>
              </a:rPr>
              <a:t>Drawing graphs</a:t>
            </a:r>
          </a:p>
        </p:txBody>
      </p:sp>
      <p:sp>
        <p:nvSpPr>
          <p:cNvPr id="3" name="Content Placeholder 2"/>
          <p:cNvSpPr>
            <a:spLocks noGrp="1"/>
          </p:cNvSpPr>
          <p:nvPr>
            <p:ph idx="1"/>
          </p:nvPr>
        </p:nvSpPr>
        <p:spPr>
          <a:xfrm>
            <a:off x="88900" y="1643745"/>
            <a:ext cx="11264899" cy="4693556"/>
          </a:xfrm>
        </p:spPr>
        <p:txBody>
          <a:bodyPr>
            <a:normAutofit fontScale="92500" lnSpcReduction="10000"/>
          </a:bodyPr>
          <a:lstStyle/>
          <a:p>
            <a:endParaRPr lang="en-GB" dirty="0"/>
          </a:p>
          <a:p>
            <a:r>
              <a:rPr lang="en-GB" dirty="0">
                <a:solidFill>
                  <a:srgbClr val="1F497D"/>
                </a:solidFill>
              </a:rPr>
              <a:t>If the </a:t>
            </a:r>
            <a:r>
              <a:rPr lang="en-GB" b="1" dirty="0">
                <a:solidFill>
                  <a:srgbClr val="0000FF"/>
                </a:solidFill>
              </a:rPr>
              <a:t>independent</a:t>
            </a:r>
            <a:r>
              <a:rPr lang="en-GB" dirty="0">
                <a:solidFill>
                  <a:srgbClr val="1F497D"/>
                </a:solidFill>
              </a:rPr>
              <a:t> variable (which always goes on the</a:t>
            </a:r>
          </a:p>
          <a:p>
            <a:pPr marL="0" indent="0">
              <a:buNone/>
            </a:pPr>
            <a:r>
              <a:rPr lang="en-GB" dirty="0">
                <a:solidFill>
                  <a:srgbClr val="1F497D"/>
                </a:solidFill>
              </a:rPr>
              <a:t>   x axis) has distinct categories – e.g. animal types or</a:t>
            </a:r>
          </a:p>
          <a:p>
            <a:pPr marL="0" indent="0">
              <a:buNone/>
            </a:pPr>
            <a:r>
              <a:rPr lang="en-GB" dirty="0">
                <a:solidFill>
                  <a:srgbClr val="1F497D"/>
                </a:solidFill>
              </a:rPr>
              <a:t>   type of metal = </a:t>
            </a:r>
            <a:r>
              <a:rPr lang="en-GB" b="1" dirty="0">
                <a:solidFill>
                  <a:srgbClr val="548235"/>
                </a:solidFill>
              </a:rPr>
              <a:t>BAR CHART </a:t>
            </a:r>
          </a:p>
          <a:p>
            <a:r>
              <a:rPr lang="en-GB" dirty="0">
                <a:solidFill>
                  <a:srgbClr val="1F497D"/>
                </a:solidFill>
              </a:rPr>
              <a:t>If the </a:t>
            </a:r>
            <a:r>
              <a:rPr lang="en-GB" b="1" dirty="0">
                <a:solidFill>
                  <a:srgbClr val="0000FF"/>
                </a:solidFill>
              </a:rPr>
              <a:t>independent</a:t>
            </a:r>
            <a:r>
              <a:rPr lang="en-GB" dirty="0">
                <a:solidFill>
                  <a:srgbClr val="1F497D"/>
                </a:solidFill>
              </a:rPr>
              <a:t> variable is continuous (can take any value in a range)</a:t>
            </a:r>
          </a:p>
          <a:p>
            <a:pPr marL="0" indent="0">
              <a:buNone/>
            </a:pPr>
            <a:r>
              <a:rPr lang="en-GB" dirty="0">
                <a:solidFill>
                  <a:srgbClr val="1F497D"/>
                </a:solidFill>
              </a:rPr>
              <a:t>      e.g. temperature, time, length = </a:t>
            </a:r>
            <a:r>
              <a:rPr lang="en-GB" b="1" dirty="0">
                <a:solidFill>
                  <a:srgbClr val="548235"/>
                </a:solidFill>
              </a:rPr>
              <a:t>LINE GRAPH</a:t>
            </a:r>
            <a:endParaRPr lang="en-GB" dirty="0">
              <a:solidFill>
                <a:srgbClr val="548235"/>
              </a:solidFill>
            </a:endParaRPr>
          </a:p>
          <a:p>
            <a:r>
              <a:rPr lang="en-GB" dirty="0">
                <a:solidFill>
                  <a:srgbClr val="1F497D"/>
                </a:solidFill>
              </a:rPr>
              <a:t>Make sure you choose a scale that takes up as much of the space as possible. For example, if you use 1 square = 1cm, and there is loads of space unused, consider using 2 squares = 1cm instead.</a:t>
            </a:r>
          </a:p>
          <a:p>
            <a:r>
              <a:rPr lang="en-GB" dirty="0">
                <a:solidFill>
                  <a:srgbClr val="1F497D"/>
                </a:solidFill>
              </a:rPr>
              <a:t>Remember to label your axes and include units.</a:t>
            </a:r>
          </a:p>
          <a:p>
            <a:r>
              <a:rPr lang="en-GB" dirty="0">
                <a:solidFill>
                  <a:srgbClr val="1F497D"/>
                </a:solidFill>
              </a:rPr>
              <a:t>Use a sharp pencil when plotting points and make a neat cross not a dot.</a:t>
            </a:r>
          </a:p>
        </p:txBody>
      </p:sp>
      <p:pic>
        <p:nvPicPr>
          <p:cNvPr id="8" name="Picture 7">
            <a:extLst>
              <a:ext uri="{FF2B5EF4-FFF2-40B4-BE49-F238E27FC236}">
                <a16:creationId xmlns:a16="http://schemas.microsoft.com/office/drawing/2014/main" id="{AF5EEE1C-D383-4994-8D61-A8DDAB0B141E}"/>
              </a:ext>
            </a:extLst>
          </p:cNvPr>
          <p:cNvPicPr>
            <a:picLocks noChangeAspect="1"/>
          </p:cNvPicPr>
          <p:nvPr/>
        </p:nvPicPr>
        <p:blipFill>
          <a:blip r:embed="rId3">
            <a:duotone>
              <a:schemeClr val="accent5">
                <a:shade val="45000"/>
                <a:satMod val="135000"/>
              </a:schemeClr>
              <a:prstClr val="white"/>
            </a:duotone>
            <a:alphaModFix/>
            <a:extLst>
              <a:ext uri="{BEBA8EAE-BF5A-486C-A8C5-ECC9F3942E4B}">
                <a14:imgProps xmlns:a14="http://schemas.microsoft.com/office/drawing/2010/main">
                  <a14:imgLayer r:embed="rId4">
                    <a14:imgEffect>
                      <a14:sharpenSoften amount="50000"/>
                    </a14:imgEffect>
                    <a14:imgEffect>
                      <a14:saturation sat="42000"/>
                    </a14:imgEffect>
                    <a14:imgEffect>
                      <a14:brightnessContrast contrast="-40000"/>
                    </a14:imgEffect>
                  </a14:imgLayer>
                </a14:imgProps>
              </a:ext>
            </a:extLst>
          </a:blip>
          <a:stretch>
            <a:fillRect/>
          </a:stretch>
        </p:blipFill>
        <p:spPr>
          <a:xfrm>
            <a:off x="10921319" y="5224003"/>
            <a:ext cx="1066800" cy="1071563"/>
          </a:xfrm>
          <a:prstGeom prst="rect">
            <a:avLst/>
          </a:prstGeom>
        </p:spPr>
      </p:pic>
      <p:sp>
        <p:nvSpPr>
          <p:cNvPr id="9" name="Rectangle 8">
            <a:extLst>
              <a:ext uri="{FF2B5EF4-FFF2-40B4-BE49-F238E27FC236}">
                <a16:creationId xmlns:a16="http://schemas.microsoft.com/office/drawing/2014/main" id="{EB45D7EC-5FE2-4B39-B61D-C6FCEE012001}"/>
              </a:ext>
            </a:extLst>
          </p:cNvPr>
          <p:cNvSpPr/>
          <p:nvPr/>
        </p:nvSpPr>
        <p:spPr>
          <a:xfrm flipH="1" flipV="1">
            <a:off x="10338379" y="5833901"/>
            <a:ext cx="680630"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430AB774-6B2E-4AB8-8355-C29F13C77D2B}"/>
              </a:ext>
            </a:extLst>
          </p:cNvPr>
          <p:cNvSpPr txBox="1"/>
          <p:nvPr/>
        </p:nvSpPr>
        <p:spPr>
          <a:xfrm>
            <a:off x="1317356" y="588936"/>
            <a:ext cx="1692643" cy="830997"/>
          </a:xfrm>
          <a:prstGeom prst="rect">
            <a:avLst/>
          </a:prstGeom>
          <a:noFill/>
        </p:spPr>
        <p:txBody>
          <a:bodyPr wrap="none" rtlCol="0">
            <a:spAutoFit/>
          </a:bodyPr>
          <a:lstStyle/>
          <a:p>
            <a:r>
              <a:rPr lang="en-GB" sz="2400" b="1" dirty="0">
                <a:solidFill>
                  <a:srgbClr val="548235"/>
                </a:solidFill>
              </a:rPr>
              <a:t>X to the left</a:t>
            </a:r>
          </a:p>
          <a:p>
            <a:r>
              <a:rPr lang="en-GB" sz="2400" b="1" dirty="0">
                <a:solidFill>
                  <a:srgbClr val="548235"/>
                </a:solidFill>
              </a:rPr>
              <a:t>Y to the sky</a:t>
            </a:r>
          </a:p>
        </p:txBody>
      </p:sp>
    </p:spTree>
    <p:extLst>
      <p:ext uri="{BB962C8B-B14F-4D97-AF65-F5344CB8AC3E}">
        <p14:creationId xmlns:p14="http://schemas.microsoft.com/office/powerpoint/2010/main" val="289354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CA73A0-B330-4BA5-A590-0D6BE28B74DE}"/>
              </a:ext>
            </a:extLst>
          </p:cNvPr>
          <p:cNvPicPr>
            <a:picLocks noChangeAspect="1"/>
          </p:cNvPicPr>
          <p:nvPr/>
        </p:nvPicPr>
        <p:blipFill rotWithShape="1">
          <a:blip r:embed="rId2"/>
          <a:srcRect l="7662" b="4128"/>
          <a:stretch/>
        </p:blipFill>
        <p:spPr>
          <a:xfrm>
            <a:off x="9329980" y="170482"/>
            <a:ext cx="2585795" cy="2200759"/>
          </a:xfrm>
          <a:prstGeom prst="rect">
            <a:avLst/>
          </a:prstGeom>
          <a:ln>
            <a:solidFill>
              <a:srgbClr val="548235"/>
            </a:solidFill>
          </a:ln>
        </p:spPr>
      </p:pic>
      <p:sp>
        <p:nvSpPr>
          <p:cNvPr id="2" name="Title 1">
            <a:extLst>
              <a:ext uri="{FF2B5EF4-FFF2-40B4-BE49-F238E27FC236}">
                <a16:creationId xmlns:a16="http://schemas.microsoft.com/office/drawing/2014/main" id="{03E0A7E8-C705-4F92-B196-8B6055C7C397}"/>
              </a:ext>
            </a:extLst>
          </p:cNvPr>
          <p:cNvSpPr>
            <a:spLocks noGrp="1"/>
          </p:cNvSpPr>
          <p:nvPr>
            <p:ph type="title"/>
          </p:nvPr>
        </p:nvSpPr>
        <p:spPr/>
        <p:txBody>
          <a:bodyPr/>
          <a:lstStyle/>
          <a:p>
            <a:pPr algn="ctr"/>
            <a:r>
              <a:rPr lang="en-GB" b="1" dirty="0">
                <a:solidFill>
                  <a:srgbClr val="1F497D"/>
                </a:solidFill>
                <a:latin typeface="+mn-lt"/>
              </a:rPr>
              <a:t>Line of Best Fit</a:t>
            </a:r>
          </a:p>
        </p:txBody>
      </p:sp>
      <p:sp>
        <p:nvSpPr>
          <p:cNvPr id="3" name="Content Placeholder 2">
            <a:extLst>
              <a:ext uri="{FF2B5EF4-FFF2-40B4-BE49-F238E27FC236}">
                <a16:creationId xmlns:a16="http://schemas.microsoft.com/office/drawing/2014/main" id="{7FC54FA8-1BE7-4E74-BFD3-2377B1B7366D}"/>
              </a:ext>
            </a:extLst>
          </p:cNvPr>
          <p:cNvSpPr>
            <a:spLocks noGrp="1"/>
          </p:cNvSpPr>
          <p:nvPr>
            <p:ph idx="1"/>
          </p:nvPr>
        </p:nvSpPr>
        <p:spPr>
          <a:xfrm>
            <a:off x="276225" y="1414461"/>
            <a:ext cx="10515600" cy="4351338"/>
          </a:xfrm>
        </p:spPr>
        <p:txBody>
          <a:bodyPr>
            <a:normAutofit/>
          </a:bodyPr>
          <a:lstStyle/>
          <a:p>
            <a:r>
              <a:rPr lang="en-GB" sz="2600" dirty="0">
                <a:solidFill>
                  <a:srgbClr val="1F497D"/>
                </a:solidFill>
              </a:rPr>
              <a:t>If you are drawing a line graph, do not join the dots, instead, </a:t>
            </a:r>
          </a:p>
          <a:p>
            <a:pPr marL="0" indent="0">
              <a:buNone/>
            </a:pPr>
            <a:r>
              <a:rPr lang="en-GB" sz="2600" dirty="0">
                <a:solidFill>
                  <a:srgbClr val="1F497D"/>
                </a:solidFill>
              </a:rPr>
              <a:t>   use a line of best fit.</a:t>
            </a:r>
          </a:p>
          <a:p>
            <a:r>
              <a:rPr lang="en-GB" sz="2600" dirty="0">
                <a:solidFill>
                  <a:srgbClr val="1F497D"/>
                </a:solidFill>
              </a:rPr>
              <a:t>If the points you have plotted look pretty straight, draw a straight line through them with a ruler. If they look like they curve together, draw a curve.</a:t>
            </a:r>
          </a:p>
          <a:p>
            <a:r>
              <a:rPr lang="en-GB" sz="2600" dirty="0">
                <a:solidFill>
                  <a:srgbClr val="1F497D"/>
                </a:solidFill>
              </a:rPr>
              <a:t>You don’t have to go through all the points with your line of best fit, just go through the middle. Try to get an equal number of points on each side of the line.</a:t>
            </a:r>
          </a:p>
          <a:p>
            <a:endParaRPr lang="en-GB" dirty="0">
              <a:solidFill>
                <a:srgbClr val="1F497D"/>
              </a:solidFill>
            </a:endParaRPr>
          </a:p>
        </p:txBody>
      </p:sp>
      <p:pic>
        <p:nvPicPr>
          <p:cNvPr id="4" name="Picture 3">
            <a:extLst>
              <a:ext uri="{FF2B5EF4-FFF2-40B4-BE49-F238E27FC236}">
                <a16:creationId xmlns:a16="http://schemas.microsoft.com/office/drawing/2014/main" id="{14526201-0F38-4364-AA06-590529FA5CE9}"/>
              </a:ext>
            </a:extLst>
          </p:cNvPr>
          <p:cNvPicPr>
            <a:picLocks noChangeAspect="1"/>
          </p:cNvPicPr>
          <p:nvPr/>
        </p:nvPicPr>
        <p:blipFill>
          <a:blip r:embed="rId3"/>
          <a:stretch>
            <a:fillRect/>
          </a:stretch>
        </p:blipFill>
        <p:spPr>
          <a:xfrm>
            <a:off x="108488" y="4772315"/>
            <a:ext cx="3062111" cy="1968500"/>
          </a:xfrm>
          <a:prstGeom prst="rect">
            <a:avLst/>
          </a:prstGeom>
          <a:ln>
            <a:solidFill>
              <a:srgbClr val="548235"/>
            </a:solidFill>
          </a:ln>
        </p:spPr>
      </p:pic>
      <p:sp>
        <p:nvSpPr>
          <p:cNvPr id="7" name="TextBox 6">
            <a:extLst>
              <a:ext uri="{FF2B5EF4-FFF2-40B4-BE49-F238E27FC236}">
                <a16:creationId xmlns:a16="http://schemas.microsoft.com/office/drawing/2014/main" id="{7C53C503-8B68-4B85-A42B-7DBC6F756370}"/>
              </a:ext>
            </a:extLst>
          </p:cNvPr>
          <p:cNvSpPr txBox="1"/>
          <p:nvPr/>
        </p:nvSpPr>
        <p:spPr>
          <a:xfrm>
            <a:off x="3494857" y="4949335"/>
            <a:ext cx="8305415" cy="1569660"/>
          </a:xfrm>
          <a:prstGeom prst="rect">
            <a:avLst/>
          </a:prstGeom>
          <a:noFill/>
        </p:spPr>
        <p:txBody>
          <a:bodyPr wrap="none" rtlCol="0">
            <a:spAutoFit/>
          </a:bodyPr>
          <a:lstStyle/>
          <a:p>
            <a:pPr marL="285750" indent="-285750">
              <a:buFont typeface="Arial" panose="020B0604020202020204" pitchFamily="34" charset="0"/>
              <a:buChar char="•"/>
            </a:pPr>
            <a:r>
              <a:rPr lang="en-GB" dirty="0">
                <a:solidFill>
                  <a:srgbClr val="1F497D"/>
                </a:solidFill>
              </a:rPr>
              <a:t> </a:t>
            </a:r>
            <a:r>
              <a:rPr lang="en-GB" sz="2600" dirty="0">
                <a:solidFill>
                  <a:srgbClr val="1F497D"/>
                </a:solidFill>
              </a:rPr>
              <a:t>Ignore any </a:t>
            </a:r>
            <a:r>
              <a:rPr lang="en-GB" sz="2600" b="1" dirty="0">
                <a:solidFill>
                  <a:srgbClr val="548235"/>
                </a:solidFill>
              </a:rPr>
              <a:t>anomalous</a:t>
            </a:r>
            <a:r>
              <a:rPr lang="en-GB" sz="2600" dirty="0">
                <a:solidFill>
                  <a:srgbClr val="1F497D"/>
                </a:solidFill>
              </a:rPr>
              <a:t> results – </a:t>
            </a:r>
          </a:p>
          <a:p>
            <a:r>
              <a:rPr lang="en-GB" sz="2600" dirty="0">
                <a:solidFill>
                  <a:srgbClr val="1F497D"/>
                </a:solidFill>
              </a:rPr>
              <a:t>    (</a:t>
            </a:r>
            <a:r>
              <a:rPr lang="en-US" sz="2600" dirty="0">
                <a:solidFill>
                  <a:srgbClr val="1F497D"/>
                </a:solidFill>
                <a:ea typeface="Times New Roman" panose="02020603050405020304" pitchFamily="18" charset="0"/>
                <a:cs typeface="Times New Roman" panose="02020603050405020304" pitchFamily="18" charset="0"/>
              </a:rPr>
              <a:t>strange results that do not seem to fit in with the general</a:t>
            </a:r>
          </a:p>
          <a:p>
            <a:r>
              <a:rPr lang="en-US" sz="2600" dirty="0">
                <a:solidFill>
                  <a:srgbClr val="1F497D"/>
                </a:solidFill>
                <a:ea typeface="Times New Roman" panose="02020603050405020304" pitchFamily="18" charset="0"/>
                <a:cs typeface="Times New Roman" panose="02020603050405020304" pitchFamily="18" charset="0"/>
              </a:rPr>
              <a:t>     pattern found in the data).</a:t>
            </a:r>
            <a:endParaRPr lang="en-GB" sz="2600" dirty="0">
              <a:solidFill>
                <a:srgbClr val="1F497D"/>
              </a:solidFill>
            </a:endParaRPr>
          </a:p>
          <a:p>
            <a:endParaRPr lang="en-GB" dirty="0"/>
          </a:p>
        </p:txBody>
      </p:sp>
    </p:spTree>
    <p:extLst>
      <p:ext uri="{BB962C8B-B14F-4D97-AF65-F5344CB8AC3E}">
        <p14:creationId xmlns:p14="http://schemas.microsoft.com/office/powerpoint/2010/main" val="343682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4EDE199B3B4F478BE7CA4FB7338BD4" ma:contentTypeVersion="15" ma:contentTypeDescription="Create a new document." ma:contentTypeScope="" ma:versionID="9ae81b9f8b998664536b6e69383e0ccf">
  <xsd:schema xmlns:xsd="http://www.w3.org/2001/XMLSchema" xmlns:xs="http://www.w3.org/2001/XMLSchema" xmlns:p="http://schemas.microsoft.com/office/2006/metadata/properties" xmlns:ns2="e5ca9068-a7f6-43ad-a2c7-e8f5ce09e567" xmlns:ns3="c756d63a-1c37-47b5-8754-2137ef8319eb" targetNamespace="http://schemas.microsoft.com/office/2006/metadata/properties" ma:root="true" ma:fieldsID="ddcef39c50193dec2294a706f5c7aaaf" ns2:_="" ns3:_="">
    <xsd:import namespace="e5ca9068-a7f6-43ad-a2c7-e8f5ce09e567"/>
    <xsd:import namespace="c756d63a-1c37-47b5-8754-2137ef8319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a9068-a7f6-43ad-a2c7-e8f5ce09e5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1c3390-3fb8-4241-9cda-bbab3dab7497}" ma:internalName="TaxCatchAll" ma:showField="CatchAllData" ma:web="e5ca9068-a7f6-43ad-a2c7-e8f5ce09e5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56d63a-1c37-47b5-8754-2137ef8319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e467b70-560e-4ed2-860f-ddff909c378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ca9068-a7f6-43ad-a2c7-e8f5ce09e567" xsi:nil="true"/>
    <lcf76f155ced4ddcb4097134ff3c332f xmlns="c756d63a-1c37-47b5-8754-2137ef8319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9B3B52-6B1B-47B2-AC43-3B98C8BAFF09}">
  <ds:schemaRefs>
    <ds:schemaRef ds:uri="http://schemas.microsoft.com/sharepoint/v3/contenttype/forms"/>
  </ds:schemaRefs>
</ds:datastoreItem>
</file>

<file path=customXml/itemProps2.xml><?xml version="1.0" encoding="utf-8"?>
<ds:datastoreItem xmlns:ds="http://schemas.openxmlformats.org/officeDocument/2006/customXml" ds:itemID="{794EB855-5BD3-4C7D-80B0-22432C515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a9068-a7f6-43ad-a2c7-e8f5ce09e567"/>
    <ds:schemaRef ds:uri="c756d63a-1c37-47b5-8754-2137ef8319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A3F324-F4DE-46C0-BCDE-F71DE78EA5EE}">
  <ds:schemaRefs>
    <ds:schemaRef ds:uri="http://purl.org/dc/elements/1.1/"/>
    <ds:schemaRef ds:uri="c756d63a-1c37-47b5-8754-2137ef8319eb"/>
    <ds:schemaRef ds:uri="e5ca9068-a7f6-43ad-a2c7-e8f5ce09e567"/>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996</TotalTime>
  <Words>1042</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Baskerville</vt:lpstr>
      <vt:lpstr>Calibri</vt:lpstr>
      <vt:lpstr>Calibri Light</vt:lpstr>
      <vt:lpstr>Comic Sans MS</vt:lpstr>
      <vt:lpstr>Wingdings 2</vt:lpstr>
      <vt:lpstr>Office Theme</vt:lpstr>
      <vt:lpstr>1_Office Theme</vt:lpstr>
      <vt:lpstr>PowerPoint Presentation</vt:lpstr>
      <vt:lpstr>Variables</vt:lpstr>
      <vt:lpstr>For example</vt:lpstr>
      <vt:lpstr>Another example for you to try</vt:lpstr>
      <vt:lpstr>Summary</vt:lpstr>
      <vt:lpstr>Tables</vt:lpstr>
      <vt:lpstr>More on tables</vt:lpstr>
      <vt:lpstr>Drawing graphs</vt:lpstr>
      <vt:lpstr>Line of Best Fit</vt:lpstr>
      <vt:lpstr>Reliable and valid results</vt:lpstr>
      <vt:lpstr>Accuracy vs Precision</vt:lpstr>
      <vt:lpstr>Scientific Diagrams </vt:lpstr>
      <vt:lpstr>Analysing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Alternative to Practical Paper</dc:title>
  <dc:creator>Lyndsay Baker</dc:creator>
  <cp:lastModifiedBy>Jessica Wyer</cp:lastModifiedBy>
  <cp:revision>48</cp:revision>
  <dcterms:created xsi:type="dcterms:W3CDTF">2019-05-23T20:55:51Z</dcterms:created>
  <dcterms:modified xsi:type="dcterms:W3CDTF">2022-06-17T13:31:49Z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0x010100264EDE199B3B4F478BE7CA4FB7338BD4</vt:lpwstr>
  </property>
  <property fmtid="{D5CDD505-2E9C-101B-9397-08002B2CF9AE}" pid="3" name="MediaServiceImageTags">
    <vt:lpwstr/>
  </property>
</Properties>
</file>